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9" r:id="rId2"/>
    <p:sldId id="257" r:id="rId3"/>
    <p:sldId id="258" r:id="rId4"/>
    <p:sldId id="259" r:id="rId5"/>
    <p:sldId id="260" r:id="rId6"/>
    <p:sldId id="261" r:id="rId7"/>
    <p:sldId id="262" r:id="rId8"/>
    <p:sldId id="263" r:id="rId9"/>
    <p:sldId id="264" r:id="rId10"/>
    <p:sldId id="265" r:id="rId11"/>
    <p:sldId id="266" r:id="rId12"/>
    <p:sldId id="267" r:id="rId13"/>
    <p:sldId id="270"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107" d="100"/>
          <a:sy n="107"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931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113867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7918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noisyboy.netlify.app/"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51862"/>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8" name="Picture 7" descr="A purple and yellow samurai with swords&#10;&#10;Description automatically generated">
            <a:extLst>
              <a:ext uri="{FF2B5EF4-FFF2-40B4-BE49-F238E27FC236}">
                <a16:creationId xmlns:a16="http://schemas.microsoft.com/office/drawing/2014/main" id="{1B4BCD69-AE66-9F45-7C28-29F34AD65261}"/>
              </a:ext>
            </a:extLst>
          </p:cNvPr>
          <p:cNvPicPr>
            <a:picLocks noChangeAspect="1"/>
          </p:cNvPicPr>
          <p:nvPr/>
        </p:nvPicPr>
        <p:blipFill>
          <a:blip r:embed="rId4"/>
          <a:stretch>
            <a:fillRect/>
          </a:stretch>
        </p:blipFill>
        <p:spPr>
          <a:xfrm>
            <a:off x="-95002" y="-665059"/>
            <a:ext cx="14856031" cy="9804355"/>
          </a:xfrm>
          <a:prstGeom prst="rect">
            <a:avLst/>
          </a:prstGeom>
        </p:spPr>
      </p:pic>
      <p:sp>
        <p:nvSpPr>
          <p:cNvPr id="5" name="Text 1"/>
          <p:cNvSpPr/>
          <p:nvPr/>
        </p:nvSpPr>
        <p:spPr>
          <a:xfrm>
            <a:off x="5897061" y="6678716"/>
            <a:ext cx="2836276"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NoisyBoy</a:t>
            </a:r>
            <a:endParaRPr lang="en-US" sz="4374" dirty="0"/>
          </a:p>
        </p:txBody>
      </p:sp>
      <p:sp>
        <p:nvSpPr>
          <p:cNvPr id="6" name="Text 2"/>
          <p:cNvSpPr/>
          <p:nvPr/>
        </p:nvSpPr>
        <p:spPr>
          <a:xfrm>
            <a:off x="5452700" y="7369549"/>
            <a:ext cx="5648801"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Mute the Chaos, Amplify the Serenity</a:t>
            </a:r>
            <a:endParaRPr lang="en-US" sz="1750" dirty="0"/>
          </a:p>
        </p:txBody>
      </p:sp>
    </p:spTree>
    <p:extLst>
      <p:ext uri="{BB962C8B-B14F-4D97-AF65-F5344CB8AC3E}">
        <p14:creationId xmlns:p14="http://schemas.microsoft.com/office/powerpoint/2010/main" val="2772375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083707"/>
            <a:ext cx="59512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How NoisyBoy works: </a:t>
            </a:r>
            <a:endParaRPr lang="en-US" sz="4374" dirty="0"/>
          </a:p>
        </p:txBody>
      </p:sp>
      <p:sp>
        <p:nvSpPr>
          <p:cNvPr id="6" name="Shape 2"/>
          <p:cNvSpPr/>
          <p:nvPr/>
        </p:nvSpPr>
        <p:spPr>
          <a:xfrm>
            <a:off x="4490799" y="2284928"/>
            <a:ext cx="499943"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7" name="Text 3"/>
          <p:cNvSpPr/>
          <p:nvPr/>
        </p:nvSpPr>
        <p:spPr>
          <a:xfrm>
            <a:off x="4679752" y="2326600"/>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5212913" y="2361248"/>
            <a:ext cx="400050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Precision: Frequency Analysis</a:t>
            </a:r>
            <a:endParaRPr lang="en-US" sz="2187" dirty="0"/>
          </a:p>
        </p:txBody>
      </p:sp>
      <p:sp>
        <p:nvSpPr>
          <p:cNvPr id="9" name="Text 5"/>
          <p:cNvSpPr/>
          <p:nvPr/>
        </p:nvSpPr>
        <p:spPr>
          <a:xfrm>
            <a:off x="5212913" y="2930604"/>
            <a:ext cx="8584287"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NoisyBoy utilizes a built-in microphone system to analyze frequencies, with a focus on identifying harsh sounds, especially from sources like construction sites.</a:t>
            </a:r>
            <a:endParaRPr lang="en-US" sz="1750" dirty="0"/>
          </a:p>
        </p:txBody>
      </p:sp>
      <p:sp>
        <p:nvSpPr>
          <p:cNvPr id="10" name="Shape 6"/>
          <p:cNvSpPr/>
          <p:nvPr/>
        </p:nvSpPr>
        <p:spPr>
          <a:xfrm>
            <a:off x="4490799" y="4037171"/>
            <a:ext cx="499943"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11" name="Text 7"/>
          <p:cNvSpPr/>
          <p:nvPr/>
        </p:nvSpPr>
        <p:spPr>
          <a:xfrm>
            <a:off x="4641652" y="4078843"/>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5212913" y="4113490"/>
            <a:ext cx="496062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Advanced Frequency Transformation</a:t>
            </a:r>
            <a:endParaRPr lang="en-US" sz="2187" dirty="0"/>
          </a:p>
        </p:txBody>
      </p:sp>
      <p:sp>
        <p:nvSpPr>
          <p:cNvPr id="13" name="Text 9"/>
          <p:cNvSpPr/>
          <p:nvPr/>
        </p:nvSpPr>
        <p:spPr>
          <a:xfrm>
            <a:off x="5212913" y="4682847"/>
            <a:ext cx="8584287"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Upon detection, NoisyBoy transforms the identified harsh frequencies into precise opposites, a key step in neutralizing unwanted noise.</a:t>
            </a:r>
            <a:endParaRPr lang="en-US" sz="1750" dirty="0"/>
          </a:p>
        </p:txBody>
      </p:sp>
      <p:sp>
        <p:nvSpPr>
          <p:cNvPr id="14" name="Shape 10"/>
          <p:cNvSpPr/>
          <p:nvPr/>
        </p:nvSpPr>
        <p:spPr>
          <a:xfrm>
            <a:off x="4490799" y="5789414"/>
            <a:ext cx="499943"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15" name="Text 11"/>
          <p:cNvSpPr/>
          <p:nvPr/>
        </p:nvSpPr>
        <p:spPr>
          <a:xfrm>
            <a:off x="4645462" y="5831086"/>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5212913" y="5865733"/>
            <a:ext cx="40157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Opposite Frequency Emission</a:t>
            </a:r>
            <a:endParaRPr lang="en-US" sz="2187" dirty="0"/>
          </a:p>
        </p:txBody>
      </p:sp>
      <p:sp>
        <p:nvSpPr>
          <p:cNvPr id="17" name="Text 13"/>
          <p:cNvSpPr/>
          <p:nvPr/>
        </p:nvSpPr>
        <p:spPr>
          <a:xfrm>
            <a:off x="5212913" y="6435090"/>
            <a:ext cx="8584287"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Equipped with high-fidelity speakers, NoisyBoy emits the synthesized opposite frequencies, strategically canceling out the original disruptive sounds and creating a quieter environment.  </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097">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85932" y="744855"/>
            <a:ext cx="4191595" cy="654963"/>
          </a:xfrm>
          <a:prstGeom prst="rect">
            <a:avLst/>
          </a:prstGeom>
          <a:noFill/>
          <a:ln/>
        </p:spPr>
        <p:txBody>
          <a:bodyPr wrap="none" rtlCol="0" anchor="t"/>
          <a:lstStyle/>
          <a:p>
            <a:pPr marL="0" indent="0">
              <a:lnSpc>
                <a:spcPts val="5157"/>
              </a:lnSpc>
              <a:buNone/>
            </a:pPr>
            <a:r>
              <a:rPr lang="en-US" sz="4126" dirty="0">
                <a:solidFill>
                  <a:srgbClr val="C6BFEE"/>
                </a:solidFill>
                <a:latin typeface="Prompt" pitchFamily="34" charset="0"/>
                <a:ea typeface="Prompt" pitchFamily="34" charset="-122"/>
                <a:cs typeface="Prompt" pitchFamily="34" charset="-120"/>
              </a:rPr>
              <a:t>Why NoisyBoy?</a:t>
            </a:r>
            <a:endParaRPr lang="en-US" sz="4126" dirty="0"/>
          </a:p>
        </p:txBody>
      </p:sp>
      <p:sp>
        <p:nvSpPr>
          <p:cNvPr id="6" name="Shape 2"/>
          <p:cNvSpPr/>
          <p:nvPr/>
        </p:nvSpPr>
        <p:spPr>
          <a:xfrm>
            <a:off x="785932" y="1877854"/>
            <a:ext cx="471488" cy="471488"/>
          </a:xfrm>
          <a:prstGeom prst="roundRect">
            <a:avLst>
              <a:gd name="adj" fmla="val 20003"/>
            </a:avLst>
          </a:prstGeom>
          <a:solidFill>
            <a:srgbClr val="542C49"/>
          </a:solidFill>
          <a:ln w="13097">
            <a:solidFill>
              <a:srgbClr val="643557"/>
            </a:solidFill>
            <a:prstDash val="solid"/>
          </a:ln>
        </p:spPr>
        <p:txBody>
          <a:bodyPr/>
          <a:lstStyle/>
          <a:p>
            <a:endParaRPr lang="en-US"/>
          </a:p>
        </p:txBody>
      </p:sp>
      <p:sp>
        <p:nvSpPr>
          <p:cNvPr id="7" name="Text 3"/>
          <p:cNvSpPr/>
          <p:nvPr/>
        </p:nvSpPr>
        <p:spPr>
          <a:xfrm>
            <a:off x="964525" y="1917144"/>
            <a:ext cx="114300" cy="392906"/>
          </a:xfrm>
          <a:prstGeom prst="rect">
            <a:avLst/>
          </a:prstGeom>
          <a:noFill/>
          <a:ln/>
        </p:spPr>
        <p:txBody>
          <a:bodyPr wrap="none" rtlCol="0" anchor="t"/>
          <a:lstStyle/>
          <a:p>
            <a:pPr marL="0" indent="0" algn="ctr">
              <a:lnSpc>
                <a:spcPts val="3094"/>
              </a:lnSpc>
              <a:buNone/>
            </a:pPr>
            <a:r>
              <a:rPr lang="en-US" sz="2475" dirty="0">
                <a:solidFill>
                  <a:srgbClr val="DAD8E9"/>
                </a:solidFill>
                <a:latin typeface="Prompt" pitchFamily="34" charset="0"/>
                <a:ea typeface="Prompt" pitchFamily="34" charset="-122"/>
                <a:cs typeface="Prompt" pitchFamily="34" charset="-120"/>
              </a:rPr>
              <a:t>1</a:t>
            </a:r>
            <a:endParaRPr lang="en-US" sz="2475" dirty="0"/>
          </a:p>
        </p:txBody>
      </p:sp>
      <p:sp>
        <p:nvSpPr>
          <p:cNvPr id="8" name="Text 4"/>
          <p:cNvSpPr/>
          <p:nvPr/>
        </p:nvSpPr>
        <p:spPr>
          <a:xfrm>
            <a:off x="1466969" y="1949887"/>
            <a:ext cx="3000256" cy="654844"/>
          </a:xfrm>
          <a:prstGeom prst="rect">
            <a:avLst/>
          </a:prstGeom>
          <a:noFill/>
          <a:ln/>
        </p:spPr>
        <p:txBody>
          <a:bodyPr wrap="square" rtlCol="0" anchor="t"/>
          <a:lstStyle/>
          <a:p>
            <a:pPr marL="0" indent="0">
              <a:lnSpc>
                <a:spcPts val="2579"/>
              </a:lnSpc>
              <a:buNone/>
            </a:pPr>
            <a:r>
              <a:rPr lang="en-US" sz="2063" b="1" dirty="0">
                <a:solidFill>
                  <a:srgbClr val="DAD8E9"/>
                </a:solidFill>
                <a:latin typeface="Prompt" pitchFamily="34" charset="0"/>
                <a:ea typeface="Prompt" pitchFamily="34" charset="-122"/>
                <a:cs typeface="Prompt" pitchFamily="34" charset="-120"/>
              </a:rPr>
              <a:t>Reduced Impact on Ecosystems:</a:t>
            </a:r>
            <a:r>
              <a:rPr lang="en-US" sz="2063" dirty="0">
                <a:solidFill>
                  <a:srgbClr val="DAD8E9"/>
                </a:solidFill>
                <a:latin typeface="Prompt" pitchFamily="34" charset="0"/>
                <a:ea typeface="Prompt" pitchFamily="34" charset="-122"/>
                <a:cs typeface="Prompt" pitchFamily="34" charset="-120"/>
              </a:rPr>
              <a:t> </a:t>
            </a:r>
            <a:endParaRPr lang="en-US" sz="2063" dirty="0"/>
          </a:p>
        </p:txBody>
      </p:sp>
      <p:sp>
        <p:nvSpPr>
          <p:cNvPr id="9" name="Text 5"/>
          <p:cNvSpPr/>
          <p:nvPr/>
        </p:nvSpPr>
        <p:spPr>
          <a:xfrm>
            <a:off x="1466969" y="2814280"/>
            <a:ext cx="3000256" cy="1676400"/>
          </a:xfrm>
          <a:prstGeom prst="rect">
            <a:avLst/>
          </a:prstGeom>
          <a:noFill/>
          <a:ln/>
        </p:spPr>
        <p:txBody>
          <a:bodyPr wrap="square" rtlCol="0" anchor="t"/>
          <a:lstStyle/>
          <a:p>
            <a:pPr marL="0" indent="0">
              <a:lnSpc>
                <a:spcPts val="2640"/>
              </a:lnSpc>
              <a:buNone/>
            </a:pPr>
            <a:r>
              <a:rPr lang="en-US" sz="1650" dirty="0">
                <a:solidFill>
                  <a:srgbClr val="DAD8E9"/>
                </a:solidFill>
                <a:latin typeface="Mukta" pitchFamily="34" charset="0"/>
                <a:ea typeface="Mukta" pitchFamily="34" charset="-122"/>
                <a:cs typeface="Mukta" pitchFamily="34" charset="-120"/>
              </a:rPr>
              <a:t>By lowering noise levels, ecosystems can return to a more natural state, contributing to biodiversity and ecological balance.</a:t>
            </a:r>
            <a:endParaRPr lang="en-US" sz="1650" dirty="0"/>
          </a:p>
        </p:txBody>
      </p:sp>
      <p:sp>
        <p:nvSpPr>
          <p:cNvPr id="10" name="Shape 6"/>
          <p:cNvSpPr/>
          <p:nvPr/>
        </p:nvSpPr>
        <p:spPr>
          <a:xfrm>
            <a:off x="4676775" y="1877854"/>
            <a:ext cx="471488" cy="471488"/>
          </a:xfrm>
          <a:prstGeom prst="roundRect">
            <a:avLst>
              <a:gd name="adj" fmla="val 20003"/>
            </a:avLst>
          </a:prstGeom>
          <a:solidFill>
            <a:srgbClr val="542C49"/>
          </a:solidFill>
          <a:ln w="13097">
            <a:solidFill>
              <a:srgbClr val="643557"/>
            </a:solidFill>
            <a:prstDash val="solid"/>
          </a:ln>
        </p:spPr>
        <p:txBody>
          <a:bodyPr/>
          <a:lstStyle/>
          <a:p>
            <a:endParaRPr lang="en-US"/>
          </a:p>
        </p:txBody>
      </p:sp>
      <p:sp>
        <p:nvSpPr>
          <p:cNvPr id="11" name="Text 7"/>
          <p:cNvSpPr/>
          <p:nvPr/>
        </p:nvSpPr>
        <p:spPr>
          <a:xfrm>
            <a:off x="4821079" y="1917144"/>
            <a:ext cx="182880" cy="392906"/>
          </a:xfrm>
          <a:prstGeom prst="rect">
            <a:avLst/>
          </a:prstGeom>
          <a:noFill/>
          <a:ln/>
        </p:spPr>
        <p:txBody>
          <a:bodyPr wrap="none" rtlCol="0" anchor="t"/>
          <a:lstStyle/>
          <a:p>
            <a:pPr marL="0" indent="0" algn="ctr">
              <a:lnSpc>
                <a:spcPts val="3094"/>
              </a:lnSpc>
              <a:buNone/>
            </a:pPr>
            <a:r>
              <a:rPr lang="en-US" sz="2475" dirty="0">
                <a:solidFill>
                  <a:srgbClr val="DAD8E9"/>
                </a:solidFill>
                <a:latin typeface="Prompt" pitchFamily="34" charset="0"/>
                <a:ea typeface="Prompt" pitchFamily="34" charset="-122"/>
                <a:cs typeface="Prompt" pitchFamily="34" charset="-120"/>
              </a:rPr>
              <a:t>2</a:t>
            </a:r>
            <a:endParaRPr lang="en-US" sz="2475" dirty="0"/>
          </a:p>
        </p:txBody>
      </p:sp>
      <p:sp>
        <p:nvSpPr>
          <p:cNvPr id="12" name="Text 8"/>
          <p:cNvSpPr/>
          <p:nvPr/>
        </p:nvSpPr>
        <p:spPr>
          <a:xfrm>
            <a:off x="5357813" y="1949887"/>
            <a:ext cx="3000256" cy="654844"/>
          </a:xfrm>
          <a:prstGeom prst="rect">
            <a:avLst/>
          </a:prstGeom>
          <a:noFill/>
          <a:ln/>
        </p:spPr>
        <p:txBody>
          <a:bodyPr wrap="square" rtlCol="0" anchor="t"/>
          <a:lstStyle/>
          <a:p>
            <a:pPr marL="0" indent="0">
              <a:lnSpc>
                <a:spcPts val="2579"/>
              </a:lnSpc>
              <a:buNone/>
            </a:pPr>
            <a:r>
              <a:rPr lang="en-US" sz="2063" b="1" dirty="0">
                <a:solidFill>
                  <a:srgbClr val="DAD8E9"/>
                </a:solidFill>
                <a:latin typeface="Prompt" pitchFamily="34" charset="0"/>
                <a:ea typeface="Prompt" pitchFamily="34" charset="-122"/>
                <a:cs typeface="Prompt" pitchFamily="34" charset="-120"/>
              </a:rPr>
              <a:t>Enhanced Quality of Life:</a:t>
            </a:r>
            <a:endParaRPr lang="en-US" sz="2063" dirty="0"/>
          </a:p>
        </p:txBody>
      </p:sp>
      <p:sp>
        <p:nvSpPr>
          <p:cNvPr id="13" name="Text 9"/>
          <p:cNvSpPr/>
          <p:nvPr/>
        </p:nvSpPr>
        <p:spPr>
          <a:xfrm>
            <a:off x="5357813" y="2814280"/>
            <a:ext cx="3000256" cy="2682240"/>
          </a:xfrm>
          <a:prstGeom prst="rect">
            <a:avLst/>
          </a:prstGeom>
          <a:noFill/>
          <a:ln/>
        </p:spPr>
        <p:txBody>
          <a:bodyPr wrap="square" rtlCol="0" anchor="t"/>
          <a:lstStyle/>
          <a:p>
            <a:pPr marL="0" indent="0">
              <a:lnSpc>
                <a:spcPts val="2640"/>
              </a:lnSpc>
              <a:buNone/>
            </a:pPr>
            <a:r>
              <a:rPr lang="en-US" sz="1650" dirty="0">
                <a:solidFill>
                  <a:srgbClr val="DAD8E9"/>
                </a:solidFill>
                <a:latin typeface="Mukta" pitchFamily="34" charset="0"/>
                <a:ea typeface="Mukta" pitchFamily="34" charset="-122"/>
                <a:cs typeface="Mukta" pitchFamily="34" charset="-120"/>
              </a:rPr>
              <a:t>Lower noise levels in urban areas and residential neighborhoods can lead to a higher quality of life. People can enjoy a quieter environment, leading to better mental health and improved overall satisfaction with their living conditions.</a:t>
            </a:r>
            <a:endParaRPr lang="en-US" sz="1650" dirty="0"/>
          </a:p>
        </p:txBody>
      </p:sp>
      <p:sp>
        <p:nvSpPr>
          <p:cNvPr id="14" name="Shape 10"/>
          <p:cNvSpPr/>
          <p:nvPr/>
        </p:nvSpPr>
        <p:spPr>
          <a:xfrm>
            <a:off x="785932" y="5869781"/>
            <a:ext cx="471488" cy="471488"/>
          </a:xfrm>
          <a:prstGeom prst="roundRect">
            <a:avLst>
              <a:gd name="adj" fmla="val 20003"/>
            </a:avLst>
          </a:prstGeom>
          <a:solidFill>
            <a:srgbClr val="542C49"/>
          </a:solidFill>
          <a:ln w="13097">
            <a:solidFill>
              <a:srgbClr val="643557"/>
            </a:solidFill>
            <a:prstDash val="solid"/>
          </a:ln>
        </p:spPr>
        <p:txBody>
          <a:bodyPr/>
          <a:lstStyle/>
          <a:p>
            <a:endParaRPr lang="en-US"/>
          </a:p>
        </p:txBody>
      </p:sp>
      <p:sp>
        <p:nvSpPr>
          <p:cNvPr id="15" name="Text 11"/>
          <p:cNvSpPr/>
          <p:nvPr/>
        </p:nvSpPr>
        <p:spPr>
          <a:xfrm>
            <a:off x="930235" y="5909072"/>
            <a:ext cx="182880" cy="392906"/>
          </a:xfrm>
          <a:prstGeom prst="rect">
            <a:avLst/>
          </a:prstGeom>
          <a:noFill/>
          <a:ln/>
        </p:spPr>
        <p:txBody>
          <a:bodyPr wrap="none" rtlCol="0" anchor="t"/>
          <a:lstStyle/>
          <a:p>
            <a:pPr marL="0" indent="0" algn="ctr">
              <a:lnSpc>
                <a:spcPts val="3094"/>
              </a:lnSpc>
              <a:buNone/>
            </a:pPr>
            <a:r>
              <a:rPr lang="en-US" sz="2475" dirty="0">
                <a:solidFill>
                  <a:srgbClr val="DAD8E9"/>
                </a:solidFill>
                <a:latin typeface="Prompt" pitchFamily="34" charset="0"/>
                <a:ea typeface="Prompt" pitchFamily="34" charset="-122"/>
                <a:cs typeface="Prompt" pitchFamily="34" charset="-120"/>
              </a:rPr>
              <a:t>3</a:t>
            </a:r>
            <a:endParaRPr lang="en-US" sz="2475" dirty="0"/>
          </a:p>
        </p:txBody>
      </p:sp>
      <p:sp>
        <p:nvSpPr>
          <p:cNvPr id="16" name="Text 12"/>
          <p:cNvSpPr/>
          <p:nvPr/>
        </p:nvSpPr>
        <p:spPr>
          <a:xfrm>
            <a:off x="1466969" y="5941814"/>
            <a:ext cx="3162300" cy="327422"/>
          </a:xfrm>
          <a:prstGeom prst="rect">
            <a:avLst/>
          </a:prstGeom>
          <a:noFill/>
          <a:ln/>
        </p:spPr>
        <p:txBody>
          <a:bodyPr wrap="none" rtlCol="0" anchor="t"/>
          <a:lstStyle/>
          <a:p>
            <a:pPr marL="0" indent="0">
              <a:lnSpc>
                <a:spcPts val="2579"/>
              </a:lnSpc>
              <a:buNone/>
            </a:pPr>
            <a:r>
              <a:rPr lang="en-US" sz="2063" b="1" dirty="0">
                <a:solidFill>
                  <a:srgbClr val="DAD8E9"/>
                </a:solidFill>
                <a:latin typeface="Prompt" pitchFamily="34" charset="0"/>
                <a:ea typeface="Prompt" pitchFamily="34" charset="-122"/>
                <a:cs typeface="Prompt" pitchFamily="34" charset="-120"/>
              </a:rPr>
              <a:t>Improved Human Health:</a:t>
            </a:r>
            <a:endParaRPr lang="en-US" sz="2063" dirty="0"/>
          </a:p>
        </p:txBody>
      </p:sp>
      <p:sp>
        <p:nvSpPr>
          <p:cNvPr id="17" name="Text 13"/>
          <p:cNvSpPr/>
          <p:nvPr/>
        </p:nvSpPr>
        <p:spPr>
          <a:xfrm>
            <a:off x="1466969" y="6478786"/>
            <a:ext cx="6891099" cy="1005840"/>
          </a:xfrm>
          <a:prstGeom prst="rect">
            <a:avLst/>
          </a:prstGeom>
          <a:noFill/>
          <a:ln/>
        </p:spPr>
        <p:txBody>
          <a:bodyPr wrap="square" rtlCol="0" anchor="t"/>
          <a:lstStyle/>
          <a:p>
            <a:pPr marL="0" indent="0">
              <a:lnSpc>
                <a:spcPts val="2640"/>
              </a:lnSpc>
              <a:buNone/>
            </a:pPr>
            <a:r>
              <a:rPr lang="en-US" sz="1650" dirty="0">
                <a:solidFill>
                  <a:srgbClr val="DAD8E9"/>
                </a:solidFill>
                <a:latin typeface="Mukta" pitchFamily="34" charset="0"/>
                <a:ea typeface="Mukta" pitchFamily="34" charset="-122"/>
                <a:cs typeface="Mukta" pitchFamily="34" charset="-120"/>
              </a:rPr>
              <a:t>By reducing noise pollution, the overall health and well-being of individuals can be improved, leading to reduced healthcare costs and a healthier, more productive workforce.</a:t>
            </a:r>
            <a:endParaRPr lang="en-US" sz="16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B0C23">
              <a:alpha val="75000"/>
            </a:srgbClr>
          </a:solidFill>
          <a:ln w="13216">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663904"/>
          </a:xfrm>
          <a:prstGeom prst="rect">
            <a:avLst/>
          </a:prstGeom>
        </p:spPr>
      </p:pic>
      <p:sp>
        <p:nvSpPr>
          <p:cNvPr id="5" name="Text 1"/>
          <p:cNvSpPr/>
          <p:nvPr/>
        </p:nvSpPr>
        <p:spPr>
          <a:xfrm>
            <a:off x="2815947" y="3249930"/>
            <a:ext cx="4262318" cy="665917"/>
          </a:xfrm>
          <a:prstGeom prst="rect">
            <a:avLst/>
          </a:prstGeom>
          <a:noFill/>
          <a:ln/>
        </p:spPr>
        <p:txBody>
          <a:bodyPr wrap="none" rtlCol="0" anchor="t"/>
          <a:lstStyle/>
          <a:p>
            <a:pPr marL="0" indent="0">
              <a:lnSpc>
                <a:spcPts val="5244"/>
              </a:lnSpc>
              <a:buNone/>
            </a:pPr>
            <a:r>
              <a:rPr lang="en-US" sz="4195" dirty="0">
                <a:solidFill>
                  <a:srgbClr val="C6BFEE"/>
                </a:solidFill>
                <a:latin typeface="Prompt" pitchFamily="34" charset="0"/>
                <a:ea typeface="Prompt" pitchFamily="34" charset="-122"/>
                <a:cs typeface="Prompt" pitchFamily="34" charset="-120"/>
              </a:rPr>
              <a:t>Next Steps</a:t>
            </a:r>
            <a:endParaRPr lang="en-US" sz="4195" dirty="0"/>
          </a:p>
        </p:txBody>
      </p:sp>
      <p:sp>
        <p:nvSpPr>
          <p:cNvPr id="6" name="Shape 2"/>
          <p:cNvSpPr/>
          <p:nvPr/>
        </p:nvSpPr>
        <p:spPr>
          <a:xfrm>
            <a:off x="2815947" y="4435197"/>
            <a:ext cx="479465" cy="479465"/>
          </a:xfrm>
          <a:prstGeom prst="roundRect">
            <a:avLst>
              <a:gd name="adj" fmla="val 20003"/>
            </a:avLst>
          </a:prstGeom>
          <a:solidFill>
            <a:srgbClr val="542C49"/>
          </a:solidFill>
          <a:ln w="13216">
            <a:solidFill>
              <a:srgbClr val="643557"/>
            </a:solidFill>
            <a:prstDash val="solid"/>
          </a:ln>
        </p:spPr>
        <p:txBody>
          <a:bodyPr/>
          <a:lstStyle/>
          <a:p>
            <a:endParaRPr lang="en-US"/>
          </a:p>
        </p:txBody>
      </p:sp>
      <p:sp>
        <p:nvSpPr>
          <p:cNvPr id="7" name="Text 3"/>
          <p:cNvSpPr/>
          <p:nvPr/>
        </p:nvSpPr>
        <p:spPr>
          <a:xfrm>
            <a:off x="2994660" y="4475083"/>
            <a:ext cx="121920" cy="399574"/>
          </a:xfrm>
          <a:prstGeom prst="rect">
            <a:avLst/>
          </a:prstGeom>
          <a:noFill/>
          <a:ln/>
        </p:spPr>
        <p:txBody>
          <a:bodyPr wrap="none" rtlCol="0" anchor="t"/>
          <a:lstStyle/>
          <a:p>
            <a:pPr marL="0" indent="0" algn="ctr">
              <a:lnSpc>
                <a:spcPts val="3146"/>
              </a:lnSpc>
              <a:buNone/>
            </a:pPr>
            <a:r>
              <a:rPr lang="en-US" sz="2517" dirty="0">
                <a:solidFill>
                  <a:srgbClr val="DAD8E9"/>
                </a:solidFill>
                <a:latin typeface="Prompt" pitchFamily="34" charset="0"/>
                <a:ea typeface="Prompt" pitchFamily="34" charset="-122"/>
                <a:cs typeface="Prompt" pitchFamily="34" charset="-120"/>
              </a:rPr>
              <a:t>1</a:t>
            </a:r>
            <a:endParaRPr lang="en-US" sz="2517" dirty="0"/>
          </a:p>
        </p:txBody>
      </p:sp>
      <p:sp>
        <p:nvSpPr>
          <p:cNvPr id="8" name="Text 4"/>
          <p:cNvSpPr/>
          <p:nvPr/>
        </p:nvSpPr>
        <p:spPr>
          <a:xfrm>
            <a:off x="3508415" y="4475083"/>
            <a:ext cx="3700224" cy="799148"/>
          </a:xfrm>
          <a:prstGeom prst="rect">
            <a:avLst/>
          </a:prstGeom>
          <a:noFill/>
          <a:ln/>
        </p:spPr>
        <p:txBody>
          <a:bodyPr wrap="square" rtlCol="0" anchor="t"/>
          <a:lstStyle/>
          <a:p>
            <a:pPr marL="0" indent="0">
              <a:lnSpc>
                <a:spcPts val="3146"/>
              </a:lnSpc>
              <a:buNone/>
            </a:pPr>
            <a:r>
              <a:rPr lang="en-US" sz="2517" b="1" dirty="0">
                <a:solidFill>
                  <a:srgbClr val="DAD8E9"/>
                </a:solidFill>
                <a:latin typeface="Prompt" pitchFamily="34" charset="0"/>
                <a:ea typeface="Prompt" pitchFamily="34" charset="-122"/>
                <a:cs typeface="Prompt" pitchFamily="34" charset="-120"/>
              </a:rPr>
              <a:t>Eco-Materials and Lifecycle Design:</a:t>
            </a:r>
            <a:endParaRPr lang="en-US" sz="2517" dirty="0"/>
          </a:p>
        </p:txBody>
      </p:sp>
      <p:sp>
        <p:nvSpPr>
          <p:cNvPr id="9" name="Text 5"/>
          <p:cNvSpPr/>
          <p:nvPr/>
        </p:nvSpPr>
        <p:spPr>
          <a:xfrm>
            <a:off x="3849172" y="5513903"/>
            <a:ext cx="3359468" cy="1022985"/>
          </a:xfrm>
          <a:prstGeom prst="rect">
            <a:avLst/>
          </a:prstGeom>
          <a:noFill/>
          <a:ln/>
        </p:spPr>
        <p:txBody>
          <a:bodyPr wrap="square" rtlCol="0" anchor="t"/>
          <a:lstStyle/>
          <a:p>
            <a:pPr marL="342900" indent="-342900" algn="l">
              <a:lnSpc>
                <a:spcPts val="2685"/>
              </a:lnSpc>
              <a:buSzPct val="100000"/>
              <a:buChar char="•"/>
            </a:pPr>
            <a:r>
              <a:rPr lang="en-US" sz="1678" dirty="0">
                <a:solidFill>
                  <a:srgbClr val="DAD8E9"/>
                </a:solidFill>
                <a:latin typeface="Mukta" pitchFamily="34" charset="0"/>
                <a:ea typeface="Mukta" pitchFamily="34" charset="-122"/>
                <a:cs typeface="Mukta" pitchFamily="34" charset="-120"/>
              </a:rPr>
              <a:t>Prioritize sustainable materials like recycled plastics or biodegradable composites.</a:t>
            </a:r>
            <a:endParaRPr lang="en-US" sz="1678" dirty="0"/>
          </a:p>
        </p:txBody>
      </p:sp>
      <p:sp>
        <p:nvSpPr>
          <p:cNvPr id="10" name="Text 6"/>
          <p:cNvSpPr/>
          <p:nvPr/>
        </p:nvSpPr>
        <p:spPr>
          <a:xfrm>
            <a:off x="3849172" y="6622018"/>
            <a:ext cx="3359468" cy="1022985"/>
          </a:xfrm>
          <a:prstGeom prst="rect">
            <a:avLst/>
          </a:prstGeom>
          <a:noFill/>
          <a:ln/>
        </p:spPr>
        <p:txBody>
          <a:bodyPr wrap="square" rtlCol="0" anchor="t"/>
          <a:lstStyle/>
          <a:p>
            <a:pPr marL="342900" indent="-342900" algn="l">
              <a:lnSpc>
                <a:spcPts val="2685"/>
              </a:lnSpc>
              <a:buSzPct val="100000"/>
              <a:buChar char="•"/>
            </a:pPr>
            <a:r>
              <a:rPr lang="en-US" sz="1678" dirty="0">
                <a:solidFill>
                  <a:srgbClr val="DAD8E9"/>
                </a:solidFill>
                <a:latin typeface="Mukta" pitchFamily="34" charset="0"/>
                <a:ea typeface="Mukta" pitchFamily="34" charset="-122"/>
                <a:cs typeface="Mukta" pitchFamily="34" charset="-120"/>
              </a:rPr>
              <a:t>Implement a modular and easily recyclable design for a reduced environmental footprint.</a:t>
            </a:r>
            <a:endParaRPr lang="en-US" sz="1678" dirty="0"/>
          </a:p>
        </p:txBody>
      </p:sp>
      <p:sp>
        <p:nvSpPr>
          <p:cNvPr id="11" name="Shape 7"/>
          <p:cNvSpPr/>
          <p:nvPr/>
        </p:nvSpPr>
        <p:spPr>
          <a:xfrm>
            <a:off x="7421642" y="4401860"/>
            <a:ext cx="479465" cy="479465"/>
          </a:xfrm>
          <a:prstGeom prst="roundRect">
            <a:avLst>
              <a:gd name="adj" fmla="val 20003"/>
            </a:avLst>
          </a:prstGeom>
          <a:solidFill>
            <a:srgbClr val="542C49"/>
          </a:solidFill>
          <a:ln w="13216">
            <a:solidFill>
              <a:srgbClr val="643557"/>
            </a:solidFill>
            <a:prstDash val="solid"/>
          </a:ln>
        </p:spPr>
        <p:txBody>
          <a:bodyPr/>
          <a:lstStyle/>
          <a:p>
            <a:endParaRPr lang="en-US"/>
          </a:p>
        </p:txBody>
      </p:sp>
      <p:sp>
        <p:nvSpPr>
          <p:cNvPr id="12" name="Text 8"/>
          <p:cNvSpPr/>
          <p:nvPr/>
        </p:nvSpPr>
        <p:spPr>
          <a:xfrm>
            <a:off x="7566065" y="4441746"/>
            <a:ext cx="190500" cy="399574"/>
          </a:xfrm>
          <a:prstGeom prst="rect">
            <a:avLst/>
          </a:prstGeom>
          <a:noFill/>
          <a:ln/>
        </p:spPr>
        <p:txBody>
          <a:bodyPr wrap="none" rtlCol="0" anchor="t"/>
          <a:lstStyle/>
          <a:p>
            <a:pPr marL="0" indent="0" algn="ctr">
              <a:lnSpc>
                <a:spcPts val="3146"/>
              </a:lnSpc>
              <a:buNone/>
            </a:pPr>
            <a:r>
              <a:rPr lang="en-US" sz="2517" dirty="0">
                <a:solidFill>
                  <a:srgbClr val="DAD8E9"/>
                </a:solidFill>
                <a:latin typeface="Prompt" pitchFamily="34" charset="0"/>
                <a:ea typeface="Prompt" pitchFamily="34" charset="-122"/>
                <a:cs typeface="Prompt" pitchFamily="34" charset="-120"/>
              </a:rPr>
              <a:t>2</a:t>
            </a:r>
            <a:endParaRPr lang="en-US" sz="2517" dirty="0"/>
          </a:p>
        </p:txBody>
      </p:sp>
      <p:sp>
        <p:nvSpPr>
          <p:cNvPr id="13" name="Text 9"/>
          <p:cNvSpPr/>
          <p:nvPr/>
        </p:nvSpPr>
        <p:spPr>
          <a:xfrm>
            <a:off x="8114109" y="4475083"/>
            <a:ext cx="3700224" cy="665798"/>
          </a:xfrm>
          <a:prstGeom prst="rect">
            <a:avLst/>
          </a:prstGeom>
          <a:noFill/>
          <a:ln/>
        </p:spPr>
        <p:txBody>
          <a:bodyPr wrap="square" rtlCol="0" anchor="t"/>
          <a:lstStyle/>
          <a:p>
            <a:pPr marL="0" indent="0">
              <a:lnSpc>
                <a:spcPts val="2622"/>
              </a:lnSpc>
              <a:buNone/>
            </a:pPr>
            <a:r>
              <a:rPr lang="en-US" sz="2098" b="1" dirty="0">
                <a:solidFill>
                  <a:srgbClr val="DAD8E9"/>
                </a:solidFill>
                <a:latin typeface="Prompt" pitchFamily="34" charset="0"/>
                <a:ea typeface="Prompt" pitchFamily="34" charset="-122"/>
                <a:cs typeface="Prompt" pitchFamily="34" charset="-120"/>
              </a:rPr>
              <a:t>Energy Efficiency and User Awareness:</a:t>
            </a:r>
            <a:endParaRPr lang="en-US" sz="2098" dirty="0"/>
          </a:p>
        </p:txBody>
      </p:sp>
      <p:sp>
        <p:nvSpPr>
          <p:cNvPr id="14" name="Text 10"/>
          <p:cNvSpPr/>
          <p:nvPr/>
        </p:nvSpPr>
        <p:spPr>
          <a:xfrm>
            <a:off x="8454866" y="5380553"/>
            <a:ext cx="3359468" cy="681990"/>
          </a:xfrm>
          <a:prstGeom prst="rect">
            <a:avLst/>
          </a:prstGeom>
          <a:noFill/>
          <a:ln/>
        </p:spPr>
        <p:txBody>
          <a:bodyPr wrap="square" rtlCol="0" anchor="t"/>
          <a:lstStyle/>
          <a:p>
            <a:pPr marL="342900" indent="-342900" algn="l">
              <a:lnSpc>
                <a:spcPts val="2685"/>
              </a:lnSpc>
              <a:buSzPct val="100000"/>
              <a:buChar char="•"/>
            </a:pPr>
            <a:r>
              <a:rPr lang="en-US" sz="1678" dirty="0">
                <a:solidFill>
                  <a:srgbClr val="DAD8E9"/>
                </a:solidFill>
                <a:latin typeface="Mukta" pitchFamily="34" charset="0"/>
                <a:ea typeface="Mukta" pitchFamily="34" charset="-122"/>
                <a:cs typeface="Mukta" pitchFamily="34" charset="-120"/>
              </a:rPr>
              <a:t>Optimize the device for energy efficiency during use.</a:t>
            </a:r>
            <a:endParaRPr lang="en-US" sz="1678" dirty="0"/>
          </a:p>
        </p:txBody>
      </p:sp>
      <p:sp>
        <p:nvSpPr>
          <p:cNvPr id="15" name="Text 11"/>
          <p:cNvSpPr/>
          <p:nvPr/>
        </p:nvSpPr>
        <p:spPr>
          <a:xfrm>
            <a:off x="8454866" y="6147673"/>
            <a:ext cx="3359468" cy="1363980"/>
          </a:xfrm>
          <a:prstGeom prst="rect">
            <a:avLst/>
          </a:prstGeom>
          <a:noFill/>
          <a:ln/>
        </p:spPr>
        <p:txBody>
          <a:bodyPr wrap="square" rtlCol="0" anchor="t"/>
          <a:lstStyle/>
          <a:p>
            <a:pPr marL="342900" indent="-342900" algn="l">
              <a:lnSpc>
                <a:spcPts val="2685"/>
              </a:lnSpc>
              <a:buSzPct val="100000"/>
              <a:buChar char="•"/>
            </a:pPr>
            <a:r>
              <a:rPr lang="en-US" sz="1678" dirty="0">
                <a:solidFill>
                  <a:srgbClr val="DAD8E9"/>
                </a:solidFill>
                <a:latin typeface="Mukta" pitchFamily="34" charset="0"/>
                <a:ea typeface="Mukta" pitchFamily="34" charset="-122"/>
                <a:cs typeface="Mukta" pitchFamily="34" charset="-120"/>
              </a:rPr>
              <a:t>Educate users on sustainable practices, from proper usage to end-of-life disposal, promoting a holistic approach to sustainability.</a:t>
            </a:r>
            <a:endParaRPr lang="en-US" sz="1678"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sp>
        <p:nvSpPr>
          <p:cNvPr id="5" name="Text 1"/>
          <p:cNvSpPr/>
          <p:nvPr/>
        </p:nvSpPr>
        <p:spPr>
          <a:xfrm>
            <a:off x="6006272" y="539611"/>
            <a:ext cx="8719131" cy="1598989"/>
          </a:xfrm>
          <a:prstGeom prst="rect">
            <a:avLst/>
          </a:prstGeom>
          <a:noFill/>
          <a:ln/>
        </p:spPr>
        <p:txBody>
          <a:bodyPr wrap="none" rtlCol="0" anchor="t"/>
          <a:lstStyle/>
          <a:p>
            <a:pPr marL="0" indent="0">
              <a:lnSpc>
                <a:spcPts val="4374"/>
              </a:lnSpc>
              <a:buNone/>
            </a:pPr>
            <a:r>
              <a:rPr lang="en-US" sz="4000" b="1" dirty="0">
                <a:solidFill>
                  <a:srgbClr val="C6BFEE"/>
                </a:solidFill>
                <a:latin typeface="Prompt" pitchFamily="34" charset="0"/>
                <a:ea typeface="Prompt" pitchFamily="34" charset="-122"/>
                <a:cs typeface="Prompt" pitchFamily="34" charset="-120"/>
              </a:rPr>
              <a:t>Harmony in Silence: </a:t>
            </a:r>
          </a:p>
          <a:p>
            <a:pPr marL="0" indent="0">
              <a:lnSpc>
                <a:spcPts val="4374"/>
              </a:lnSpc>
              <a:buNone/>
            </a:pPr>
            <a:r>
              <a:rPr lang="en-US" sz="3200" b="1" dirty="0">
                <a:solidFill>
                  <a:srgbClr val="C6BFEE"/>
                </a:solidFill>
                <a:latin typeface="Prompt" pitchFamily="34" charset="0"/>
                <a:ea typeface="Prompt" pitchFamily="34" charset="-122"/>
                <a:cs typeface="Prompt" pitchFamily="34" charset="-120"/>
              </a:rPr>
              <a:t>A Sustainable Noise-Proof Future </a:t>
            </a:r>
            <a:r>
              <a:rPr lang="en-US" sz="3200" dirty="0">
                <a:solidFill>
                  <a:srgbClr val="C6BFEE"/>
                </a:solidFill>
                <a:latin typeface="Prompt" pitchFamily="34" charset="0"/>
                <a:ea typeface="Prompt" pitchFamily="34" charset="-122"/>
                <a:cs typeface="Prompt" pitchFamily="34" charset="-120"/>
              </a:rPr>
              <a:t> </a:t>
            </a:r>
            <a:endParaRPr lang="en-US" sz="3200" dirty="0"/>
          </a:p>
        </p:txBody>
      </p:sp>
      <p:sp>
        <p:nvSpPr>
          <p:cNvPr id="6" name="Shape 2"/>
          <p:cNvSpPr/>
          <p:nvPr/>
        </p:nvSpPr>
        <p:spPr>
          <a:xfrm>
            <a:off x="6210796" y="2062280"/>
            <a:ext cx="467662"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7" name="Text 3"/>
          <p:cNvSpPr/>
          <p:nvPr/>
        </p:nvSpPr>
        <p:spPr>
          <a:xfrm>
            <a:off x="6399748" y="2103952"/>
            <a:ext cx="11404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6947165" y="2067735"/>
            <a:ext cx="3742188" cy="347186"/>
          </a:xfrm>
          <a:prstGeom prst="rect">
            <a:avLst/>
          </a:prstGeom>
          <a:noFill/>
          <a:ln/>
        </p:spPr>
        <p:txBody>
          <a:bodyPr wrap="none" rtlCol="0" anchor="t"/>
          <a:lstStyle/>
          <a:p>
            <a:pPr algn="l">
              <a:lnSpc>
                <a:spcPts val="2799"/>
              </a:lnSpc>
              <a:buSzPct val="100000"/>
            </a:pPr>
            <a:r>
              <a:rPr lang="en-US" sz="2400" b="1" dirty="0">
                <a:solidFill>
                  <a:srgbClr val="DAD8E9"/>
                </a:solidFill>
                <a:latin typeface="Mukta" pitchFamily="34" charset="0"/>
                <a:ea typeface="Mukta" pitchFamily="34" charset="-122"/>
                <a:cs typeface="Mukta" pitchFamily="34" charset="-120"/>
              </a:rPr>
              <a:t>Our Pledge:</a:t>
            </a:r>
            <a:endParaRPr lang="en-US" sz="2400" dirty="0"/>
          </a:p>
        </p:txBody>
      </p:sp>
      <p:sp>
        <p:nvSpPr>
          <p:cNvPr id="9" name="Text 5"/>
          <p:cNvSpPr/>
          <p:nvPr/>
        </p:nvSpPr>
        <p:spPr>
          <a:xfrm>
            <a:off x="6947165" y="2480213"/>
            <a:ext cx="8030000" cy="710803"/>
          </a:xfrm>
          <a:prstGeom prst="rect">
            <a:avLst/>
          </a:prstGeom>
          <a:noFill/>
          <a:ln/>
        </p:spPr>
        <p:txBody>
          <a:bodyPr wrap="square" rtlCol="0" anchor="t"/>
          <a:lstStyle/>
          <a:p>
            <a:pPr>
              <a:lnSpc>
                <a:spcPts val="2799"/>
              </a:lnSpc>
            </a:pPr>
            <a:r>
              <a:rPr lang="en-US" sz="1750" dirty="0">
                <a:solidFill>
                  <a:srgbClr val="DAD8E9"/>
                </a:solidFill>
                <a:latin typeface="Mukta" pitchFamily="34" charset="0"/>
                <a:ea typeface="Mukta" pitchFamily="34" charset="-122"/>
                <a:cs typeface="Mukta" pitchFamily="34" charset="-120"/>
              </a:rPr>
              <a:t>Committed to eco-friendly practices in design and production.</a:t>
            </a:r>
            <a:endParaRPr lang="en-US" sz="1750" dirty="0"/>
          </a:p>
          <a:p>
            <a:pPr>
              <a:lnSpc>
                <a:spcPts val="2799"/>
              </a:lnSpc>
            </a:pPr>
            <a:r>
              <a:rPr lang="en-US" sz="1750" dirty="0">
                <a:solidFill>
                  <a:srgbClr val="DAD8E9"/>
                </a:solidFill>
                <a:latin typeface="Mukta" pitchFamily="34" charset="0"/>
                <a:ea typeface="Mukta" pitchFamily="34" charset="-122"/>
                <a:cs typeface="Mukta" pitchFamily="34" charset="-120"/>
              </a:rPr>
              <a:t>A promise of continuous improvement in sustainability.</a:t>
            </a:r>
            <a:endParaRPr lang="en-US" sz="1750" dirty="0"/>
          </a:p>
        </p:txBody>
      </p:sp>
      <p:sp>
        <p:nvSpPr>
          <p:cNvPr id="10" name="Shape 6"/>
          <p:cNvSpPr/>
          <p:nvPr/>
        </p:nvSpPr>
        <p:spPr>
          <a:xfrm>
            <a:off x="6225052" y="3641880"/>
            <a:ext cx="467662"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11" name="Text 7"/>
          <p:cNvSpPr/>
          <p:nvPr/>
        </p:nvSpPr>
        <p:spPr>
          <a:xfrm>
            <a:off x="6375904" y="3683552"/>
            <a:ext cx="185327"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6947165" y="3641880"/>
            <a:ext cx="4640313" cy="347186"/>
          </a:xfrm>
          <a:prstGeom prst="rect">
            <a:avLst/>
          </a:prstGeom>
          <a:noFill/>
          <a:ln/>
        </p:spPr>
        <p:txBody>
          <a:bodyPr wrap="none" rtlCol="0" anchor="t"/>
          <a:lstStyle/>
          <a:p>
            <a:pPr algn="l">
              <a:lnSpc>
                <a:spcPts val="2799"/>
              </a:lnSpc>
              <a:buSzPct val="100000"/>
            </a:pPr>
            <a:r>
              <a:rPr lang="en-US" sz="2400" b="1" dirty="0">
                <a:solidFill>
                  <a:srgbClr val="DAD8E9"/>
                </a:solidFill>
                <a:latin typeface="Mukta" pitchFamily="34" charset="0"/>
                <a:ea typeface="Mukta" pitchFamily="34" charset="-122"/>
                <a:cs typeface="Mukta" pitchFamily="34" charset="-120"/>
              </a:rPr>
              <a:t>Join the Symphony:</a:t>
            </a:r>
            <a:endParaRPr lang="en-US" sz="2400" dirty="0"/>
          </a:p>
        </p:txBody>
      </p:sp>
      <p:sp>
        <p:nvSpPr>
          <p:cNvPr id="13" name="Text 9"/>
          <p:cNvSpPr/>
          <p:nvPr/>
        </p:nvSpPr>
        <p:spPr>
          <a:xfrm>
            <a:off x="6947165" y="4051515"/>
            <a:ext cx="8030000" cy="710803"/>
          </a:xfrm>
          <a:prstGeom prst="rect">
            <a:avLst/>
          </a:prstGeom>
          <a:noFill/>
          <a:ln/>
        </p:spPr>
        <p:txBody>
          <a:bodyPr wrap="square" rtlCol="0" anchor="t"/>
          <a:lstStyle/>
          <a:p>
            <a:pPr>
              <a:lnSpc>
                <a:spcPts val="2799"/>
              </a:lnSpc>
            </a:pPr>
            <a:r>
              <a:rPr lang="en-US" sz="1750" dirty="0">
                <a:solidFill>
                  <a:srgbClr val="DAD8E9"/>
                </a:solidFill>
                <a:latin typeface="Mukta" pitchFamily="34" charset="0"/>
                <a:ea typeface="Mukta" pitchFamily="34" charset="-122"/>
                <a:cs typeface="Mukta" pitchFamily="34" charset="-120"/>
              </a:rPr>
              <a:t>Embrace the silent revolution for a sustainable tomorrow.</a:t>
            </a:r>
            <a:endParaRPr lang="en-US" sz="1750" dirty="0"/>
          </a:p>
          <a:p>
            <a:pPr>
              <a:lnSpc>
                <a:spcPts val="2799"/>
              </a:lnSpc>
            </a:pPr>
            <a:r>
              <a:rPr lang="en-US" sz="1750" dirty="0">
                <a:solidFill>
                  <a:srgbClr val="DAD8E9"/>
                </a:solidFill>
                <a:latin typeface="Mukta" pitchFamily="34" charset="0"/>
                <a:ea typeface="Mukta" pitchFamily="34" charset="-122"/>
                <a:cs typeface="Mukta" pitchFamily="34" charset="-120"/>
              </a:rPr>
              <a:t>Together, let's make every moment harmonious and eco-conscious.</a:t>
            </a:r>
            <a:endParaRPr lang="en-US" sz="1750" dirty="0"/>
          </a:p>
        </p:txBody>
      </p:sp>
      <p:sp>
        <p:nvSpPr>
          <p:cNvPr id="14" name="Shape 10"/>
          <p:cNvSpPr/>
          <p:nvPr/>
        </p:nvSpPr>
        <p:spPr>
          <a:xfrm>
            <a:off x="6225052" y="5210353"/>
            <a:ext cx="467662" cy="499943"/>
          </a:xfrm>
          <a:prstGeom prst="roundRect">
            <a:avLst>
              <a:gd name="adj" fmla="val 20000"/>
            </a:avLst>
          </a:prstGeom>
          <a:solidFill>
            <a:srgbClr val="542C49"/>
          </a:solidFill>
          <a:ln w="13811">
            <a:solidFill>
              <a:srgbClr val="643557"/>
            </a:solidFill>
            <a:prstDash val="solid"/>
          </a:ln>
        </p:spPr>
        <p:txBody>
          <a:bodyPr/>
          <a:lstStyle/>
          <a:p>
            <a:endParaRPr lang="en-US"/>
          </a:p>
        </p:txBody>
      </p:sp>
      <p:sp>
        <p:nvSpPr>
          <p:cNvPr id="15" name="Text 11"/>
          <p:cNvSpPr/>
          <p:nvPr/>
        </p:nvSpPr>
        <p:spPr>
          <a:xfrm>
            <a:off x="6379714" y="5252025"/>
            <a:ext cx="178199"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6947165" y="5211701"/>
            <a:ext cx="3756444" cy="347186"/>
          </a:xfrm>
          <a:prstGeom prst="rect">
            <a:avLst/>
          </a:prstGeom>
          <a:noFill/>
          <a:ln/>
        </p:spPr>
        <p:txBody>
          <a:bodyPr wrap="none" rtlCol="0" anchor="t"/>
          <a:lstStyle/>
          <a:p>
            <a:pPr algn="l">
              <a:lnSpc>
                <a:spcPts val="2799"/>
              </a:lnSpc>
              <a:buSzPct val="100000"/>
            </a:pPr>
            <a:r>
              <a:rPr lang="en-US" sz="2400" b="1" dirty="0">
                <a:solidFill>
                  <a:srgbClr val="DAD8E9"/>
                </a:solidFill>
                <a:latin typeface="Mukta" pitchFamily="34" charset="0"/>
                <a:ea typeface="Mukta" pitchFamily="34" charset="-122"/>
                <a:cs typeface="Mukta" pitchFamily="34" charset="-120"/>
              </a:rPr>
              <a:t>Your Sound, Our Planet:</a:t>
            </a:r>
            <a:endParaRPr lang="en-US" sz="2400" dirty="0"/>
          </a:p>
        </p:txBody>
      </p:sp>
      <p:sp>
        <p:nvSpPr>
          <p:cNvPr id="17" name="Text 13"/>
          <p:cNvSpPr/>
          <p:nvPr/>
        </p:nvSpPr>
        <p:spPr>
          <a:xfrm>
            <a:off x="6674353" y="5551141"/>
            <a:ext cx="8030000" cy="710803"/>
          </a:xfrm>
          <a:prstGeom prst="rect">
            <a:avLst/>
          </a:prstGeom>
          <a:noFill/>
          <a:ln/>
        </p:spPr>
        <p:txBody>
          <a:bodyPr wrap="square" rtlCol="0" anchor="t"/>
          <a:lstStyle/>
          <a:p>
            <a:pPr marL="342900" lvl="1" algn="l">
              <a:lnSpc>
                <a:spcPts val="2799"/>
              </a:lnSpc>
              <a:buSzPct val="100000"/>
            </a:pPr>
            <a:r>
              <a:rPr lang="en-US" sz="1750" dirty="0">
                <a:solidFill>
                  <a:srgbClr val="DAD8E9"/>
                </a:solidFill>
                <a:latin typeface="Mukta" pitchFamily="34" charset="0"/>
                <a:ea typeface="Mukta" pitchFamily="34" charset="-122"/>
                <a:cs typeface="Mukta" pitchFamily="34" charset="-120"/>
              </a:rPr>
              <a:t>This isn't just a device; it's a statement for sustainable living.</a:t>
            </a:r>
          </a:p>
          <a:p>
            <a:pPr marL="342900" lvl="1">
              <a:lnSpc>
                <a:spcPts val="2799"/>
              </a:lnSpc>
              <a:buSzPct val="100000"/>
            </a:pPr>
            <a:r>
              <a:rPr lang="en-US" sz="1750" dirty="0">
                <a:solidFill>
                  <a:srgbClr val="DAD8E9"/>
                </a:solidFill>
                <a:latin typeface="Mukta" pitchFamily="34" charset="0"/>
                <a:ea typeface="Mukta" pitchFamily="34" charset="-122"/>
                <a:cs typeface="Mukta" pitchFamily="34" charset="-120"/>
              </a:rPr>
              <a:t>Your choice matters — for you, for us, for our planet.</a:t>
            </a:r>
            <a:endParaRPr lang="en-US" sz="1750" dirty="0"/>
          </a:p>
          <a:p>
            <a:pPr marL="342900" lvl="1" algn="l">
              <a:lnSpc>
                <a:spcPts val="2799"/>
              </a:lnSpc>
              <a:buSzPct val="100000"/>
            </a:pPr>
            <a:endParaRPr lang="en-US" sz="1750" dirty="0"/>
          </a:p>
        </p:txBody>
      </p:sp>
      <p:pic>
        <p:nvPicPr>
          <p:cNvPr id="18" name="Image 1" descr="preencoded.png">
            <a:extLst>
              <a:ext uri="{FF2B5EF4-FFF2-40B4-BE49-F238E27FC236}">
                <a16:creationId xmlns:a16="http://schemas.microsoft.com/office/drawing/2014/main" id="{E3E5C031-C7DA-26F9-463C-F5E5151597E5}"/>
              </a:ext>
            </a:extLst>
          </p:cNvPr>
          <p:cNvPicPr>
            <a:picLocks noChangeAspect="1"/>
          </p:cNvPicPr>
          <p:nvPr/>
        </p:nvPicPr>
        <p:blipFill>
          <a:blip r:embed="rId4"/>
          <a:stretch>
            <a:fillRect/>
          </a:stretch>
        </p:blipFill>
        <p:spPr>
          <a:xfrm>
            <a:off x="-549412" y="0"/>
            <a:ext cx="5486400" cy="8229600"/>
          </a:xfrm>
          <a:prstGeom prst="rect">
            <a:avLst/>
          </a:prstGeom>
        </p:spPr>
      </p:pic>
      <p:sp>
        <p:nvSpPr>
          <p:cNvPr id="20" name="TextBox 19">
            <a:extLst>
              <a:ext uri="{FF2B5EF4-FFF2-40B4-BE49-F238E27FC236}">
                <a16:creationId xmlns:a16="http://schemas.microsoft.com/office/drawing/2014/main" id="{81451BE2-C8C9-96BB-3AC1-F07EDF4A8D63}"/>
              </a:ext>
            </a:extLst>
          </p:cNvPr>
          <p:cNvSpPr txBox="1"/>
          <p:nvPr/>
        </p:nvSpPr>
        <p:spPr>
          <a:xfrm>
            <a:off x="5676406" y="6514311"/>
            <a:ext cx="8443356" cy="789960"/>
          </a:xfrm>
          <a:prstGeom prst="rect">
            <a:avLst/>
          </a:prstGeom>
          <a:noFill/>
        </p:spPr>
        <p:txBody>
          <a:bodyPr wrap="square">
            <a:spAutoFit/>
          </a:bodyPr>
          <a:lstStyle/>
          <a:p>
            <a:pPr marL="0" indent="0" algn="ctr">
              <a:lnSpc>
                <a:spcPts val="2799"/>
              </a:lnSpc>
              <a:buNone/>
            </a:pPr>
            <a:r>
              <a:rPr lang="en-US" sz="1800" i="1" dirty="0">
                <a:solidFill>
                  <a:srgbClr val="DAD8E9"/>
                </a:solidFill>
                <a:latin typeface="Avenir Book" panose="02000503020000020003" pitchFamily="2" charset="0"/>
                <a:ea typeface="Mukta" pitchFamily="34" charset="-122"/>
                <a:cs typeface="Mukta" pitchFamily="34" charset="-120"/>
              </a:rPr>
              <a:t>Thank you for being part of the quiet revolution towards a more sustainable</a:t>
            </a:r>
          </a:p>
          <a:p>
            <a:pPr marL="0" indent="0" algn="ctr">
              <a:lnSpc>
                <a:spcPts val="2799"/>
              </a:lnSpc>
              <a:buNone/>
            </a:pPr>
            <a:r>
              <a:rPr lang="en-US" sz="1800" i="1" dirty="0">
                <a:solidFill>
                  <a:srgbClr val="DAD8E9"/>
                </a:solidFill>
                <a:latin typeface="Avenir Book" panose="02000503020000020003" pitchFamily="2" charset="0"/>
                <a:ea typeface="Mukta" pitchFamily="34" charset="-122"/>
                <a:cs typeface="Mukta" pitchFamily="34" charset="-120"/>
              </a:rPr>
              <a:t> and harmonious world. </a:t>
            </a:r>
            <a:endParaRPr lang="en-US" sz="1800" i="1" dirty="0">
              <a:latin typeface="Avenir Book" panose="02000503020000020003" pitchFamily="2" charset="0"/>
            </a:endParaRPr>
          </a:p>
        </p:txBody>
      </p:sp>
      <p:sp>
        <p:nvSpPr>
          <p:cNvPr id="21" name="TextBox 20">
            <a:extLst>
              <a:ext uri="{FF2B5EF4-FFF2-40B4-BE49-F238E27FC236}">
                <a16:creationId xmlns:a16="http://schemas.microsoft.com/office/drawing/2014/main" id="{124922F5-793C-2A68-7AA4-529B5767ADEC}"/>
              </a:ext>
            </a:extLst>
          </p:cNvPr>
          <p:cNvSpPr txBox="1"/>
          <p:nvPr/>
        </p:nvSpPr>
        <p:spPr>
          <a:xfrm>
            <a:off x="5616285" y="7421444"/>
            <a:ext cx="8443356" cy="429605"/>
          </a:xfrm>
          <a:prstGeom prst="rect">
            <a:avLst/>
          </a:prstGeom>
          <a:noFill/>
        </p:spPr>
        <p:txBody>
          <a:bodyPr wrap="square">
            <a:spAutoFit/>
          </a:bodyPr>
          <a:lstStyle/>
          <a:p>
            <a:pPr marL="0" indent="0" algn="ctr">
              <a:lnSpc>
                <a:spcPts val="2799"/>
              </a:lnSpc>
              <a:buNone/>
            </a:pPr>
            <a:r>
              <a:rPr lang="en-US" sz="1600" i="1" dirty="0">
                <a:solidFill>
                  <a:srgbClr val="C6BFEE"/>
                </a:solidFill>
                <a:latin typeface="Prompt" pitchFamily="34" charset="0"/>
                <a:cs typeface="Prompt" pitchFamily="34" charset="-120"/>
              </a:rPr>
              <a:t>You can learn more about us on </a:t>
            </a:r>
            <a:r>
              <a:rPr lang="en-US" sz="1600" i="1" dirty="0">
                <a:solidFill>
                  <a:srgbClr val="0563C1"/>
                </a:solidFill>
                <a:latin typeface="Prompt" pitchFamily="34" charset="0"/>
                <a:cs typeface="Prompt" pitchFamily="34" charset="-120"/>
                <a:hlinkClick r:id="rId5">
                  <a:extLst>
                    <a:ext uri="{A12FA001-AC4F-418D-AE19-62706E023703}">
                      <ahyp:hlinkClr xmlns:ahyp="http://schemas.microsoft.com/office/drawing/2018/hyperlinkcolor" val="tx"/>
                    </a:ext>
                  </a:extLst>
                </a:hlinkClick>
              </a:rPr>
              <a:t>https://</a:t>
            </a:r>
            <a:r>
              <a:rPr lang="en-US" sz="1600" i="1" dirty="0" err="1">
                <a:solidFill>
                  <a:srgbClr val="0563C1"/>
                </a:solidFill>
                <a:latin typeface="Prompt" pitchFamily="34" charset="0"/>
                <a:cs typeface="Prompt" pitchFamily="34" charset="-120"/>
                <a:hlinkClick r:id="rId5">
                  <a:extLst>
                    <a:ext uri="{A12FA001-AC4F-418D-AE19-62706E023703}">
                      <ahyp:hlinkClr xmlns:ahyp="http://schemas.microsoft.com/office/drawing/2018/hyperlinkcolor" val="tx"/>
                    </a:ext>
                  </a:extLst>
                </a:hlinkClick>
              </a:rPr>
              <a:t>noisyboy.netlify.app</a:t>
            </a:r>
            <a:r>
              <a:rPr lang="en-US" sz="1600" i="1" dirty="0">
                <a:solidFill>
                  <a:srgbClr val="7030A0"/>
                </a:solidFill>
                <a:latin typeface="Prompt" pitchFamily="34" charset="0"/>
                <a:cs typeface="Prompt" pitchFamily="34" charset="-120"/>
                <a:hlinkClick r:id="rId5">
                  <a:extLst>
                    <a:ext uri="{A12FA001-AC4F-418D-AE19-62706E023703}">
                      <ahyp:hlinkClr xmlns:ahyp="http://schemas.microsoft.com/office/drawing/2018/hyperlinkcolor" val="tx"/>
                    </a:ext>
                  </a:extLst>
                </a:hlinkClick>
              </a:rPr>
              <a:t> </a:t>
            </a:r>
            <a:endParaRPr lang="en-US" sz="1600" i="1" dirty="0">
              <a:solidFill>
                <a:srgbClr val="7030A0"/>
              </a:solidFill>
              <a:latin typeface="Avenir Book" panose="02000503020000020003" pitchFamily="2" charset="0"/>
            </a:endParaRPr>
          </a:p>
        </p:txBody>
      </p:sp>
    </p:spTree>
    <p:extLst>
      <p:ext uri="{BB962C8B-B14F-4D97-AF65-F5344CB8AC3E}">
        <p14:creationId xmlns:p14="http://schemas.microsoft.com/office/powerpoint/2010/main" val="772012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358854"/>
            <a:ext cx="14630400" cy="8229600"/>
          </a:xfrm>
          <a:prstGeom prst="rect">
            <a:avLst/>
          </a:prstGeom>
          <a:solidFill>
            <a:srgbClr val="0B0C23">
              <a:alpha val="80000"/>
            </a:srgbClr>
          </a:solidFill>
          <a:ln/>
        </p:spPr>
        <p:txBody>
          <a:bodyPr/>
          <a:lstStyle/>
          <a:p>
            <a:endParaRPr lang="en-US"/>
          </a:p>
        </p:txBody>
      </p:sp>
      <p:sp>
        <p:nvSpPr>
          <p:cNvPr id="6" name="Text 2"/>
          <p:cNvSpPr/>
          <p:nvPr/>
        </p:nvSpPr>
        <p:spPr>
          <a:xfrm>
            <a:off x="2624376" y="826651"/>
            <a:ext cx="56921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Why Noise Pollution?</a:t>
            </a:r>
            <a:endParaRPr lang="en-US" sz="4374" dirty="0"/>
          </a:p>
        </p:txBody>
      </p:sp>
      <p:sp>
        <p:nvSpPr>
          <p:cNvPr id="7" name="Text 3"/>
          <p:cNvSpPr/>
          <p:nvPr/>
        </p:nvSpPr>
        <p:spPr>
          <a:xfrm>
            <a:off x="2624376" y="1854279"/>
            <a:ext cx="9381649" cy="444341"/>
          </a:xfrm>
          <a:prstGeom prst="rect">
            <a:avLst/>
          </a:prstGeom>
          <a:noFill/>
          <a:ln/>
        </p:spPr>
        <p:txBody>
          <a:bodyPr wrap="non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Here are some of the detrimental effects of Noise Pollution</a:t>
            </a:r>
            <a:endParaRPr lang="en-US" sz="2187" dirty="0"/>
          </a:p>
        </p:txBody>
      </p:sp>
      <p:sp>
        <p:nvSpPr>
          <p:cNvPr id="8" name="Shape 4"/>
          <p:cNvSpPr/>
          <p:nvPr/>
        </p:nvSpPr>
        <p:spPr>
          <a:xfrm>
            <a:off x="2624376" y="2548533"/>
            <a:ext cx="9381649" cy="1938933"/>
          </a:xfrm>
          <a:prstGeom prst="roundRect">
            <a:avLst>
              <a:gd name="adj" fmla="val 5157"/>
            </a:avLst>
          </a:prstGeom>
          <a:noFill/>
          <a:ln w="13811">
            <a:solidFill>
              <a:srgbClr val="FFFFFF">
                <a:alpha val="24000"/>
              </a:srgbClr>
            </a:solidFill>
            <a:prstDash val="solid"/>
          </a:ln>
        </p:spPr>
        <p:txBody>
          <a:bodyPr/>
          <a:lstStyle/>
          <a:p>
            <a:endParaRPr lang="en-US"/>
          </a:p>
        </p:txBody>
      </p:sp>
      <p:sp>
        <p:nvSpPr>
          <p:cNvPr id="9" name="Shape 5"/>
          <p:cNvSpPr/>
          <p:nvPr/>
        </p:nvSpPr>
        <p:spPr>
          <a:xfrm>
            <a:off x="2638187" y="2562344"/>
            <a:ext cx="9354026" cy="637103"/>
          </a:xfrm>
          <a:prstGeom prst="rect">
            <a:avLst/>
          </a:prstGeom>
          <a:solidFill>
            <a:srgbClr val="FFFFFF">
              <a:alpha val="4000"/>
            </a:srgbClr>
          </a:solidFill>
          <a:ln/>
        </p:spPr>
        <p:txBody>
          <a:bodyPr/>
          <a:lstStyle/>
          <a:p>
            <a:endParaRPr lang="en-US"/>
          </a:p>
        </p:txBody>
      </p:sp>
      <p:sp>
        <p:nvSpPr>
          <p:cNvPr id="10" name="Text 6"/>
          <p:cNvSpPr/>
          <p:nvPr/>
        </p:nvSpPr>
        <p:spPr>
          <a:xfrm>
            <a:off x="2860358" y="2703195"/>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Stress and Anxiety</a:t>
            </a:r>
            <a:endParaRPr lang="en-US" sz="1750" dirty="0"/>
          </a:p>
        </p:txBody>
      </p:sp>
      <p:sp>
        <p:nvSpPr>
          <p:cNvPr id="11" name="Text 7"/>
          <p:cNvSpPr/>
          <p:nvPr/>
        </p:nvSpPr>
        <p:spPr>
          <a:xfrm>
            <a:off x="7541181" y="2703195"/>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Sleep Disturbances</a:t>
            </a:r>
            <a:endParaRPr lang="en-US" sz="1750" dirty="0"/>
          </a:p>
        </p:txBody>
      </p:sp>
      <p:sp>
        <p:nvSpPr>
          <p:cNvPr id="12" name="Shape 8"/>
          <p:cNvSpPr/>
          <p:nvPr/>
        </p:nvSpPr>
        <p:spPr>
          <a:xfrm>
            <a:off x="2638187" y="3199448"/>
            <a:ext cx="9354026" cy="637103"/>
          </a:xfrm>
          <a:prstGeom prst="rect">
            <a:avLst/>
          </a:prstGeom>
          <a:solidFill>
            <a:srgbClr val="000000">
              <a:alpha val="4000"/>
            </a:srgbClr>
          </a:solidFill>
          <a:ln/>
        </p:spPr>
        <p:txBody>
          <a:bodyPr/>
          <a:lstStyle/>
          <a:p>
            <a:endParaRPr lang="en-US"/>
          </a:p>
        </p:txBody>
      </p:sp>
      <p:sp>
        <p:nvSpPr>
          <p:cNvPr id="13" name="Text 9"/>
          <p:cNvSpPr/>
          <p:nvPr/>
        </p:nvSpPr>
        <p:spPr>
          <a:xfrm>
            <a:off x="2860358" y="3340298"/>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Economic Impacts</a:t>
            </a:r>
            <a:endParaRPr lang="en-US" sz="1750" dirty="0"/>
          </a:p>
        </p:txBody>
      </p:sp>
      <p:sp>
        <p:nvSpPr>
          <p:cNvPr id="14" name="Text 10"/>
          <p:cNvSpPr/>
          <p:nvPr/>
        </p:nvSpPr>
        <p:spPr>
          <a:xfrm>
            <a:off x="7541181" y="3340298"/>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Cognitive Impairment</a:t>
            </a:r>
            <a:endParaRPr lang="en-US" sz="1750" dirty="0"/>
          </a:p>
        </p:txBody>
      </p:sp>
      <p:sp>
        <p:nvSpPr>
          <p:cNvPr id="15" name="Shape 11"/>
          <p:cNvSpPr/>
          <p:nvPr/>
        </p:nvSpPr>
        <p:spPr>
          <a:xfrm>
            <a:off x="2638187" y="3836551"/>
            <a:ext cx="9354026" cy="637103"/>
          </a:xfrm>
          <a:prstGeom prst="rect">
            <a:avLst/>
          </a:prstGeom>
          <a:solidFill>
            <a:srgbClr val="FFFFFF">
              <a:alpha val="4000"/>
            </a:srgbClr>
          </a:solidFill>
          <a:ln/>
        </p:spPr>
        <p:txBody>
          <a:bodyPr/>
          <a:lstStyle/>
          <a:p>
            <a:endParaRPr lang="en-US"/>
          </a:p>
        </p:txBody>
      </p:sp>
      <p:sp>
        <p:nvSpPr>
          <p:cNvPr id="16" name="Text 12"/>
          <p:cNvSpPr/>
          <p:nvPr/>
        </p:nvSpPr>
        <p:spPr>
          <a:xfrm>
            <a:off x="2860358" y="3977402"/>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Hearing Damage</a:t>
            </a:r>
            <a:endParaRPr lang="en-US" sz="1750" dirty="0"/>
          </a:p>
        </p:txBody>
      </p:sp>
      <p:sp>
        <p:nvSpPr>
          <p:cNvPr id="17" name="Text 13"/>
          <p:cNvSpPr/>
          <p:nvPr/>
        </p:nvSpPr>
        <p:spPr>
          <a:xfrm>
            <a:off x="7541181" y="3977402"/>
            <a:ext cx="4228862"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Increased Risk of Accidents</a:t>
            </a:r>
            <a:endParaRPr lang="en-US" sz="1750" dirty="0"/>
          </a:p>
        </p:txBody>
      </p:sp>
      <p:sp>
        <p:nvSpPr>
          <p:cNvPr id="18" name="Text 14"/>
          <p:cNvSpPr/>
          <p:nvPr/>
        </p:nvSpPr>
        <p:spPr>
          <a:xfrm>
            <a:off x="2979777" y="4737378"/>
            <a:ext cx="938164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Noise pollution, often being overlooked and quietly infiltrating our lives, silently compromises our well-being and quality of life, making it a forgotten but prevalent pollution.</a:t>
            </a:r>
            <a:endParaRPr lang="en-US" sz="1750" dirty="0"/>
          </a:p>
        </p:txBody>
      </p:sp>
      <p:sp>
        <p:nvSpPr>
          <p:cNvPr id="19" name="Text 15"/>
          <p:cNvSpPr/>
          <p:nvPr/>
        </p:nvSpPr>
        <p:spPr>
          <a:xfrm>
            <a:off x="2979777" y="5638766"/>
            <a:ext cx="9026247"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Our mission is to raise awareness about noise pollution, emphasizing its impact on our health and the economy. </a:t>
            </a:r>
            <a:endParaRPr lang="en-US" sz="1750" dirty="0"/>
          </a:p>
        </p:txBody>
      </p:sp>
      <p:sp>
        <p:nvSpPr>
          <p:cNvPr id="20" name="Text 16"/>
          <p:cNvSpPr/>
          <p:nvPr/>
        </p:nvSpPr>
        <p:spPr>
          <a:xfrm>
            <a:off x="2965966" y="6540154"/>
            <a:ext cx="9026247"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By bringing noise pollution to the forefront, we aim to spark an innovative path towards a harmonious future, underscored by our development of a pioneering product to combat this challenge.</a:t>
            </a:r>
            <a:endParaRPr lang="en-US" sz="17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624376" y="1754624"/>
            <a:ext cx="7437120" cy="416481"/>
          </a:xfrm>
          <a:prstGeom prst="rect">
            <a:avLst/>
          </a:prstGeom>
          <a:noFill/>
          <a:ln/>
        </p:spPr>
        <p:txBody>
          <a:bodyPr wrap="none" rtlCol="0" anchor="t"/>
          <a:lstStyle/>
          <a:p>
            <a:pPr marL="0" indent="0">
              <a:lnSpc>
                <a:spcPts val="3281"/>
              </a:lnSpc>
              <a:buNone/>
            </a:pPr>
            <a:r>
              <a:rPr lang="en-US" sz="2624" b="1" dirty="0">
                <a:solidFill>
                  <a:srgbClr val="C6BFEE"/>
                </a:solidFill>
                <a:latin typeface="Prompt" pitchFamily="34" charset="0"/>
                <a:ea typeface="Prompt" pitchFamily="34" charset="-122"/>
                <a:cs typeface="Prompt" pitchFamily="34" charset="-120"/>
              </a:rPr>
              <a:t>Unpacking the HUMAN Toll of Noise Pollution</a:t>
            </a:r>
            <a:endParaRPr lang="en-US" sz="2624" dirty="0"/>
          </a:p>
        </p:txBody>
      </p:sp>
      <p:sp>
        <p:nvSpPr>
          <p:cNvPr id="7" name="Text 3"/>
          <p:cNvSpPr/>
          <p:nvPr/>
        </p:nvSpPr>
        <p:spPr>
          <a:xfrm>
            <a:off x="2624376" y="2421017"/>
            <a:ext cx="9381649" cy="1066205"/>
          </a:xfrm>
          <a:prstGeom prst="rect">
            <a:avLst/>
          </a:prstGeom>
          <a:noFill/>
          <a:ln/>
        </p:spPr>
        <p:txBody>
          <a:bodyPr wrap="square" rtlCol="0" anchor="t"/>
          <a:lstStyle/>
          <a:p>
            <a:pPr marL="0" indent="0">
              <a:lnSpc>
                <a:spcPts val="2799"/>
              </a:lnSpc>
              <a:buNone/>
            </a:pPr>
            <a:r>
              <a:rPr lang="en-US" sz="1750" b="1" dirty="0">
                <a:solidFill>
                  <a:srgbClr val="DAD8E9"/>
                </a:solidFill>
                <a:latin typeface="Mukta" pitchFamily="34" charset="0"/>
                <a:ea typeface="Mukta" pitchFamily="34" charset="-122"/>
                <a:cs typeface="Mukta" pitchFamily="34" charset="-120"/>
              </a:rPr>
              <a:t>Human Health:                                                                                                                                                                      </a:t>
            </a:r>
            <a:r>
              <a:rPr lang="en-US" sz="1750" dirty="0">
                <a:solidFill>
                  <a:srgbClr val="DAD8E9"/>
                </a:solidFill>
                <a:latin typeface="Mukta" pitchFamily="34" charset="0"/>
                <a:ea typeface="Mukta" pitchFamily="34" charset="-122"/>
                <a:cs typeface="Mukta" pitchFamily="34" charset="-120"/>
              </a:rPr>
              <a:t>Excessive noise pollution is associated with a range of negative health effects, including increased stress levels, sleep disturbances, cardiovascular problems, and cognitive impairment.</a:t>
            </a:r>
            <a:endParaRPr lang="en-US" sz="1750" dirty="0"/>
          </a:p>
        </p:txBody>
      </p:sp>
      <p:sp>
        <p:nvSpPr>
          <p:cNvPr id="8" name="Text 4"/>
          <p:cNvSpPr/>
          <p:nvPr/>
        </p:nvSpPr>
        <p:spPr>
          <a:xfrm>
            <a:off x="2624376" y="3737134"/>
            <a:ext cx="9381649" cy="1421606"/>
          </a:xfrm>
          <a:prstGeom prst="rect">
            <a:avLst/>
          </a:prstGeom>
          <a:noFill/>
          <a:ln/>
        </p:spPr>
        <p:txBody>
          <a:bodyPr wrap="square" rtlCol="0" anchor="t"/>
          <a:lstStyle/>
          <a:p>
            <a:pPr marL="0" indent="0">
              <a:lnSpc>
                <a:spcPts val="2799"/>
              </a:lnSpc>
              <a:buNone/>
            </a:pPr>
            <a:r>
              <a:rPr lang="en-US" sz="1750" b="1" dirty="0">
                <a:solidFill>
                  <a:srgbClr val="DAD8E9"/>
                </a:solidFill>
                <a:latin typeface="Mukta" pitchFamily="34" charset="0"/>
                <a:ea typeface="Mukta" pitchFamily="34" charset="-122"/>
                <a:cs typeface="Mukta" pitchFamily="34" charset="-120"/>
              </a:rPr>
              <a:t>Quality of Life:</a:t>
            </a:r>
            <a:r>
              <a:rPr lang="en-US" sz="1750" dirty="0">
                <a:solidFill>
                  <a:srgbClr val="DAD8E9"/>
                </a:solidFill>
                <a:latin typeface="Mukta" pitchFamily="34" charset="0"/>
                <a:ea typeface="Mukta" pitchFamily="34" charset="-122"/>
                <a:cs typeface="Mukta" pitchFamily="34" charset="-120"/>
              </a:rPr>
              <a:t> </a:t>
            </a:r>
            <a:r>
              <a:rPr lang="en-US" sz="1750" b="1" dirty="0">
                <a:solidFill>
                  <a:srgbClr val="DAD8E9"/>
                </a:solidFill>
                <a:latin typeface="Mukta" pitchFamily="34" charset="0"/>
                <a:ea typeface="Mukta" pitchFamily="34" charset="-122"/>
                <a:cs typeface="Mukta" pitchFamily="34" charset="-120"/>
              </a:rPr>
              <a:t>                                                                                                                                                                           </a:t>
            </a:r>
            <a:r>
              <a:rPr lang="en-US" sz="1750" dirty="0">
                <a:solidFill>
                  <a:srgbClr val="DAD8E9"/>
                </a:solidFill>
                <a:latin typeface="Mukta" pitchFamily="34" charset="0"/>
                <a:ea typeface="Mukta" pitchFamily="34" charset="-122"/>
                <a:cs typeface="Mukta" pitchFamily="34" charset="-120"/>
              </a:rPr>
              <a:t>High noise levels in urban and residential areas can significantly reduce the quality of life for residents. Constant noise disrupts peace and tranquility, leading to discomfort and dissatisfaction among people living in noisy environments.</a:t>
            </a:r>
            <a:endParaRPr lang="en-US" sz="1750" dirty="0"/>
          </a:p>
        </p:txBody>
      </p:sp>
      <p:sp>
        <p:nvSpPr>
          <p:cNvPr id="9" name="Text 5"/>
          <p:cNvSpPr/>
          <p:nvPr/>
        </p:nvSpPr>
        <p:spPr>
          <a:xfrm>
            <a:off x="2624376" y="5408652"/>
            <a:ext cx="9381649" cy="1066205"/>
          </a:xfrm>
          <a:prstGeom prst="rect">
            <a:avLst/>
          </a:prstGeom>
          <a:noFill/>
          <a:ln/>
        </p:spPr>
        <p:txBody>
          <a:bodyPr wrap="square" rtlCol="0" anchor="t"/>
          <a:lstStyle/>
          <a:p>
            <a:pPr marL="0" indent="0">
              <a:lnSpc>
                <a:spcPts val="2799"/>
              </a:lnSpc>
              <a:buNone/>
            </a:pPr>
            <a:r>
              <a:rPr lang="en-US" sz="1750" b="1" dirty="0">
                <a:solidFill>
                  <a:srgbClr val="DAD8E9"/>
                </a:solidFill>
                <a:latin typeface="Mukta" pitchFamily="34" charset="0"/>
                <a:ea typeface="Mukta" pitchFamily="34" charset="-122"/>
                <a:cs typeface="Mukta" pitchFamily="34" charset="-120"/>
              </a:rPr>
              <a:t>Sleep Patterns:</a:t>
            </a:r>
            <a:r>
              <a:rPr lang="en-US" sz="1750" dirty="0">
                <a:solidFill>
                  <a:srgbClr val="DAD8E9"/>
                </a:solidFill>
                <a:latin typeface="Mukta" pitchFamily="34" charset="0"/>
                <a:ea typeface="Mukta" pitchFamily="34" charset="-122"/>
                <a:cs typeface="Mukta" pitchFamily="34" charset="-120"/>
              </a:rPr>
              <a:t> </a:t>
            </a:r>
            <a:r>
              <a:rPr lang="en-US" sz="1750" b="1" dirty="0">
                <a:solidFill>
                  <a:srgbClr val="DAD8E9"/>
                </a:solidFill>
                <a:latin typeface="Mukta" pitchFamily="34" charset="0"/>
                <a:ea typeface="Mukta" pitchFamily="34" charset="-122"/>
                <a:cs typeface="Mukta" pitchFamily="34" charset="-120"/>
              </a:rPr>
              <a:t>                                                                                                                                                                           </a:t>
            </a:r>
            <a:r>
              <a:rPr lang="en-US" sz="1750" dirty="0">
                <a:solidFill>
                  <a:srgbClr val="DAD8E9"/>
                </a:solidFill>
                <a:latin typeface="Mukta" pitchFamily="34" charset="0"/>
                <a:ea typeface="Mukta" pitchFamily="34" charset="-122"/>
                <a:cs typeface="Mukta" pitchFamily="34" charset="-120"/>
              </a:rPr>
              <a:t>Noise pollution disturbs sleep, leading to sleep deprivation, which can result in fatigue, reduced cognitive functioning, and an increased risk of accidents and health problems.</a:t>
            </a:r>
            <a:endParaRPr lang="en-US" sz="175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624376" y="1576983"/>
            <a:ext cx="8983980" cy="416481"/>
          </a:xfrm>
          <a:prstGeom prst="rect">
            <a:avLst/>
          </a:prstGeom>
          <a:noFill/>
          <a:ln/>
        </p:spPr>
        <p:txBody>
          <a:bodyPr wrap="none" rtlCol="0" anchor="t"/>
          <a:lstStyle/>
          <a:p>
            <a:pPr marL="0" indent="0">
              <a:lnSpc>
                <a:spcPts val="3281"/>
              </a:lnSpc>
              <a:buNone/>
            </a:pPr>
            <a:r>
              <a:rPr lang="en-US" sz="2624" b="1" dirty="0">
                <a:solidFill>
                  <a:srgbClr val="C6BFEE"/>
                </a:solidFill>
                <a:latin typeface="Prompt" pitchFamily="34" charset="0"/>
                <a:ea typeface="Prompt" pitchFamily="34" charset="-122"/>
                <a:cs typeface="Prompt" pitchFamily="34" charset="-120"/>
              </a:rPr>
              <a:t>Unpacking the ENVIRONMENTAL Toll of Noise Pollution</a:t>
            </a:r>
            <a:endParaRPr lang="en-US" sz="2624" dirty="0"/>
          </a:p>
        </p:txBody>
      </p:sp>
      <p:sp>
        <p:nvSpPr>
          <p:cNvPr id="7" name="Text 3"/>
          <p:cNvSpPr/>
          <p:nvPr/>
        </p:nvSpPr>
        <p:spPr>
          <a:xfrm>
            <a:off x="2624376" y="2243376"/>
            <a:ext cx="9381649" cy="1421606"/>
          </a:xfrm>
          <a:prstGeom prst="rect">
            <a:avLst/>
          </a:prstGeom>
          <a:noFill/>
          <a:ln/>
        </p:spPr>
        <p:txBody>
          <a:bodyPr wrap="square" rtlCol="0" anchor="t"/>
          <a:lstStyle/>
          <a:p>
            <a:pPr marL="0" indent="0">
              <a:lnSpc>
                <a:spcPts val="2799"/>
              </a:lnSpc>
              <a:buNone/>
            </a:pPr>
            <a:r>
              <a:rPr lang="en-US" sz="1750" b="1" i="1" dirty="0">
                <a:solidFill>
                  <a:srgbClr val="DAD8E9"/>
                </a:solidFill>
                <a:latin typeface="Mukta" pitchFamily="34" charset="0"/>
                <a:ea typeface="Mukta" pitchFamily="34" charset="-122"/>
                <a:cs typeface="Mukta" pitchFamily="34" charset="-120"/>
              </a:rPr>
              <a:t>Quieting the Noise, Not the Wallet:                                                                                                                             </a:t>
            </a:r>
            <a:r>
              <a:rPr lang="en-US" sz="1750" dirty="0">
                <a:solidFill>
                  <a:srgbClr val="DAD8E9"/>
                </a:solidFill>
                <a:latin typeface="Mukta" pitchFamily="34" charset="0"/>
                <a:ea typeface="Mukta" pitchFamily="34" charset="-122"/>
                <a:cs typeface="Mukta" pitchFamily="34" charset="-120"/>
              </a:rPr>
              <a:t>Noise pollution can lead to higher energy consumption as individuals and businesses attempt to mitigate noise through air conditioning and heating systems, disrupting both our finances and eco-harmony by contributing to increased energy bills and greater carbon emissions.</a:t>
            </a:r>
            <a:endParaRPr lang="en-US" sz="1750" dirty="0"/>
          </a:p>
        </p:txBody>
      </p:sp>
      <p:sp>
        <p:nvSpPr>
          <p:cNvPr id="8" name="Text 4"/>
          <p:cNvSpPr/>
          <p:nvPr/>
        </p:nvSpPr>
        <p:spPr>
          <a:xfrm>
            <a:off x="2624376" y="3914894"/>
            <a:ext cx="9381649" cy="1066205"/>
          </a:xfrm>
          <a:prstGeom prst="rect">
            <a:avLst/>
          </a:prstGeom>
          <a:noFill/>
          <a:ln/>
        </p:spPr>
        <p:txBody>
          <a:bodyPr wrap="square" rtlCol="0" anchor="t"/>
          <a:lstStyle/>
          <a:p>
            <a:pPr marL="0" indent="0">
              <a:lnSpc>
                <a:spcPts val="2799"/>
              </a:lnSpc>
              <a:buNone/>
            </a:pPr>
            <a:r>
              <a:rPr lang="en-US" sz="1750" b="1" i="1" dirty="0">
                <a:solidFill>
                  <a:srgbClr val="DAD8E9"/>
                </a:solidFill>
                <a:latin typeface="Mukta" pitchFamily="34" charset="0"/>
                <a:ea typeface="Mukta" pitchFamily="34" charset="-122"/>
                <a:cs typeface="Mukta" pitchFamily="34" charset="-120"/>
              </a:rPr>
              <a:t>Noisy Transport: Wasted Energy, Disturbed Efficiency</a:t>
            </a:r>
            <a:r>
              <a:rPr lang="en-US" sz="1750" dirty="0">
                <a:solidFill>
                  <a:srgbClr val="DAD8E9"/>
                </a:solidFill>
                <a:latin typeface="Mukta" pitchFamily="34" charset="0"/>
                <a:ea typeface="Mukta" pitchFamily="34" charset="-122"/>
                <a:cs typeface="Mukta" pitchFamily="34" charset="-120"/>
              </a:rPr>
              <a:t>
Loud transport not only disrupts communities but also burns energy and resources inefficiently, creating a double impact on both our daily lives and environmental well-being.</a:t>
            </a:r>
            <a:endParaRPr lang="en-US" sz="1750" dirty="0"/>
          </a:p>
        </p:txBody>
      </p:sp>
      <p:sp>
        <p:nvSpPr>
          <p:cNvPr id="9" name="Text 5"/>
          <p:cNvSpPr/>
          <p:nvPr/>
        </p:nvSpPr>
        <p:spPr>
          <a:xfrm>
            <a:off x="2624376" y="5231011"/>
            <a:ext cx="9381649" cy="1421606"/>
          </a:xfrm>
          <a:prstGeom prst="rect">
            <a:avLst/>
          </a:prstGeom>
          <a:noFill/>
          <a:ln/>
        </p:spPr>
        <p:txBody>
          <a:bodyPr wrap="square" rtlCol="0" anchor="t"/>
          <a:lstStyle/>
          <a:p>
            <a:pPr marL="0" indent="0">
              <a:lnSpc>
                <a:spcPts val="2799"/>
              </a:lnSpc>
              <a:buNone/>
            </a:pPr>
            <a:r>
              <a:rPr lang="en-US" sz="1750" b="1" i="1" dirty="0">
                <a:solidFill>
                  <a:srgbClr val="DAD8E9"/>
                </a:solidFill>
                <a:latin typeface="Mukta" pitchFamily="34" charset="0"/>
                <a:ea typeface="Mukta" pitchFamily="34" charset="-122"/>
                <a:cs typeface="Mukta" pitchFamily="34" charset="-120"/>
              </a:rPr>
              <a:t>Ecosystems:</a:t>
            </a:r>
            <a:r>
              <a:rPr lang="en-US" sz="1750" i="1" dirty="0">
                <a:solidFill>
                  <a:srgbClr val="DAD8E9"/>
                </a:solidFill>
                <a:latin typeface="Mukta" pitchFamily="34" charset="0"/>
                <a:ea typeface="Mukta" pitchFamily="34" charset="-122"/>
                <a:cs typeface="Mukta" pitchFamily="34" charset="-120"/>
              </a:rPr>
              <a:t> </a:t>
            </a:r>
          </a:p>
          <a:p>
            <a:pPr marL="0" indent="0">
              <a:lnSpc>
                <a:spcPts val="2799"/>
              </a:lnSpc>
              <a:buNone/>
            </a:pPr>
            <a:r>
              <a:rPr lang="en-US" sz="1750" dirty="0">
                <a:solidFill>
                  <a:srgbClr val="DAD8E9"/>
                </a:solidFill>
                <a:latin typeface="Mukta" pitchFamily="34" charset="0"/>
                <a:ea typeface="Mukta" pitchFamily="34" charset="-122"/>
                <a:cs typeface="Mukta" pitchFamily="34" charset="-120"/>
              </a:rPr>
              <a:t>Noise pollution disrupts natural ecosystems by altering wildlife behaviour, causing stress in animals, and interfering with their ability to communicate and find food. This can lead to reduced biodiversity and disrupted ecological balance. Sustainable living involves respecting and preserving biodiversity, and noise pollution can hinder those efforts.</a:t>
            </a:r>
            <a:endParaRPr lang="en-US" sz="1750" dirty="0"/>
          </a:p>
        </p:txBody>
      </p:sp>
    </p:spTree>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58341" y="2048511"/>
            <a:ext cx="5021336" cy="1089127"/>
          </a:xfrm>
          <a:prstGeom prst="rect">
            <a:avLst/>
          </a:prstGeom>
          <a:noFill/>
          <a:ln/>
        </p:spPr>
        <p:txBody>
          <a:bodyPr wrap="none" rtlCol="0" anchor="t"/>
          <a:lstStyle/>
          <a:p>
            <a:pPr marL="0" indent="0">
              <a:lnSpc>
                <a:spcPts val="5468"/>
              </a:lnSpc>
              <a:buNone/>
            </a:pPr>
            <a:r>
              <a:rPr lang="en-US" sz="8800" b="1" dirty="0">
                <a:solidFill>
                  <a:srgbClr val="C6BFEE"/>
                </a:solidFill>
                <a:latin typeface="Prompt" pitchFamily="34" charset="0"/>
                <a:ea typeface="Prompt" pitchFamily="34" charset="-122"/>
                <a:cs typeface="Prompt" pitchFamily="34" charset="-120"/>
              </a:rPr>
              <a:t>NoisyBoy</a:t>
            </a:r>
            <a:endParaRPr lang="en-US" sz="8800" b="1" dirty="0"/>
          </a:p>
        </p:txBody>
      </p:sp>
      <p:sp>
        <p:nvSpPr>
          <p:cNvPr id="6" name="Text 2"/>
          <p:cNvSpPr/>
          <p:nvPr/>
        </p:nvSpPr>
        <p:spPr>
          <a:xfrm>
            <a:off x="6058340" y="2870442"/>
            <a:ext cx="8180173" cy="534392"/>
          </a:xfrm>
          <a:prstGeom prst="rect">
            <a:avLst/>
          </a:prstGeom>
          <a:noFill/>
          <a:ln/>
        </p:spPr>
        <p:txBody>
          <a:bodyPr wrap="none" rtlCol="0" anchor="t"/>
          <a:lstStyle/>
          <a:p>
            <a:pPr marL="0" indent="0">
              <a:lnSpc>
                <a:spcPts val="2734"/>
              </a:lnSpc>
              <a:buNone/>
            </a:pPr>
            <a:r>
              <a:rPr lang="en-US" sz="2400" dirty="0">
                <a:solidFill>
                  <a:srgbClr val="C6BFEE"/>
                </a:solidFill>
                <a:latin typeface="Prompt" pitchFamily="34" charset="0"/>
                <a:ea typeface="Prompt" pitchFamily="34" charset="-122"/>
                <a:cs typeface="Prompt" pitchFamily="34" charset="-120"/>
              </a:rPr>
              <a:t>The Gateway to Uninterrupted Bliss in a Noisy World! </a:t>
            </a:r>
            <a:endParaRPr lang="en-US" sz="2400" dirty="0"/>
          </a:p>
        </p:txBody>
      </p:sp>
      <p:sp>
        <p:nvSpPr>
          <p:cNvPr id="7" name="Text 3"/>
          <p:cNvSpPr/>
          <p:nvPr/>
        </p:nvSpPr>
        <p:spPr>
          <a:xfrm>
            <a:off x="6058340" y="3813462"/>
            <a:ext cx="7740787" cy="355402"/>
          </a:xfrm>
          <a:prstGeom prst="rect">
            <a:avLst/>
          </a:prstGeom>
          <a:noFill/>
          <a:ln/>
        </p:spPr>
        <p:txBody>
          <a:bodyPr wrap="none" rtlCol="0" anchor="t"/>
          <a:lstStyle/>
          <a:p>
            <a:pPr marL="0" indent="0">
              <a:lnSpc>
                <a:spcPts val="2799"/>
              </a:lnSpc>
              <a:buNone/>
            </a:pPr>
            <a:r>
              <a:rPr lang="en-US" sz="2000" dirty="0">
                <a:solidFill>
                  <a:srgbClr val="DAD8E9"/>
                </a:solidFill>
                <a:latin typeface="Mukta" pitchFamily="34" charset="0"/>
                <a:ea typeface="Mukta" pitchFamily="34" charset="-122"/>
                <a:cs typeface="Mukta" pitchFamily="34" charset="-120"/>
              </a:rPr>
              <a:t>Noisy Boy isn't just a device; it's your secret weapon against disruptions. </a:t>
            </a:r>
            <a:endParaRPr lang="en-US" sz="2000" dirty="0"/>
          </a:p>
        </p:txBody>
      </p:sp>
      <p:sp>
        <p:nvSpPr>
          <p:cNvPr id="8" name="Text 4"/>
          <p:cNvSpPr/>
          <p:nvPr/>
        </p:nvSpPr>
        <p:spPr>
          <a:xfrm>
            <a:off x="6058340" y="4323891"/>
            <a:ext cx="7477601" cy="1925490"/>
          </a:xfrm>
          <a:prstGeom prst="rect">
            <a:avLst/>
          </a:prstGeom>
          <a:noFill/>
          <a:ln/>
        </p:spPr>
        <p:txBody>
          <a:bodyPr wrap="square" rtlCol="0" anchor="t"/>
          <a:lstStyle/>
          <a:p>
            <a:pPr marL="0" indent="0">
              <a:lnSpc>
                <a:spcPts val="2799"/>
              </a:lnSpc>
              <a:buNone/>
            </a:pPr>
            <a:r>
              <a:rPr lang="en-US" sz="2000" dirty="0">
                <a:solidFill>
                  <a:srgbClr val="DAD8E9"/>
                </a:solidFill>
                <a:latin typeface="Mukta" pitchFamily="34" charset="0"/>
                <a:ea typeface="Mukta" pitchFamily="34" charset="-122"/>
                <a:cs typeface="Mukta" pitchFamily="34" charset="-120"/>
              </a:rPr>
              <a:t>Simply attach it onto anything that disrupts your peace — be it a noisy construction machine, the roaring engine of a plane, or the relentless hum of tire noise in your car. With Noisy Boy, silence becomes your ally, giving you the power to continue your day undisturbed.</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624376" y="1968222"/>
            <a:ext cx="9381649"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2624376" y="2573536"/>
            <a:ext cx="9381649"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2624376" y="3178850"/>
            <a:ext cx="9381649" cy="355402"/>
          </a:xfrm>
          <a:prstGeom prst="rect">
            <a:avLst/>
          </a:prstGeom>
          <a:noFill/>
          <a:ln/>
        </p:spPr>
        <p:txBody>
          <a:bodyPr wrap="none" rtlCol="0" anchor="t"/>
          <a:lstStyle/>
          <a:p>
            <a:pPr marL="0" indent="0">
              <a:lnSpc>
                <a:spcPts val="2799"/>
              </a:lnSpc>
              <a:buNone/>
            </a:pPr>
            <a:endParaRPr lang="en-US" sz="1750" dirty="0"/>
          </a:p>
        </p:txBody>
      </p:sp>
      <p:sp>
        <p:nvSpPr>
          <p:cNvPr id="9" name="Text 5"/>
          <p:cNvSpPr/>
          <p:nvPr/>
        </p:nvSpPr>
        <p:spPr>
          <a:xfrm>
            <a:off x="4469130" y="3867507"/>
            <a:ext cx="5692140" cy="694373"/>
          </a:xfrm>
          <a:prstGeom prst="rect">
            <a:avLst/>
          </a:prstGeom>
          <a:noFill/>
          <a:ln/>
        </p:spPr>
        <p:txBody>
          <a:bodyPr wrap="none" rtlCol="0" anchor="t"/>
          <a:lstStyle/>
          <a:p>
            <a:pPr marL="0" indent="0" algn="ctr">
              <a:lnSpc>
                <a:spcPts val="5468"/>
              </a:lnSpc>
              <a:buNone/>
            </a:pPr>
            <a:r>
              <a:rPr lang="en-US" sz="4374" dirty="0">
                <a:solidFill>
                  <a:srgbClr val="C6BFEE"/>
                </a:solidFill>
                <a:latin typeface="Prompt" pitchFamily="34" charset="0"/>
                <a:ea typeface="Prompt" pitchFamily="34" charset="-122"/>
                <a:cs typeface="Prompt" pitchFamily="34" charset="-120"/>
              </a:rPr>
              <a:t>Use-Case Scenarios  </a:t>
            </a:r>
            <a:endParaRPr lang="en-US" sz="4374" dirty="0"/>
          </a:p>
        </p:txBody>
      </p:sp>
      <p:sp>
        <p:nvSpPr>
          <p:cNvPr id="10" name="Text 6"/>
          <p:cNvSpPr/>
          <p:nvPr/>
        </p:nvSpPr>
        <p:spPr>
          <a:xfrm>
            <a:off x="2624376" y="4895136"/>
            <a:ext cx="9381649" cy="355402"/>
          </a:xfrm>
          <a:prstGeom prst="rect">
            <a:avLst/>
          </a:prstGeom>
          <a:noFill/>
          <a:ln/>
        </p:spPr>
        <p:txBody>
          <a:bodyPr wrap="none" rtlCol="0" anchor="t"/>
          <a:lstStyle/>
          <a:p>
            <a:pPr marL="0" indent="0">
              <a:lnSpc>
                <a:spcPts val="2799"/>
              </a:lnSpc>
              <a:buNone/>
            </a:pPr>
            <a:endParaRPr lang="en-US" sz="1750" dirty="0"/>
          </a:p>
        </p:txBody>
      </p:sp>
      <p:sp>
        <p:nvSpPr>
          <p:cNvPr id="11" name="Text 7"/>
          <p:cNvSpPr/>
          <p:nvPr/>
        </p:nvSpPr>
        <p:spPr>
          <a:xfrm>
            <a:off x="2624376" y="5500449"/>
            <a:ext cx="9381649" cy="355402"/>
          </a:xfrm>
          <a:prstGeom prst="rect">
            <a:avLst/>
          </a:prstGeom>
          <a:noFill/>
          <a:ln/>
        </p:spPr>
        <p:txBody>
          <a:bodyPr wrap="none" rtlCol="0" anchor="t"/>
          <a:lstStyle/>
          <a:p>
            <a:pPr marL="0" indent="0">
              <a:lnSpc>
                <a:spcPts val="2799"/>
              </a:lnSpc>
              <a:buNone/>
            </a:pPr>
            <a:endParaRPr lang="en-US" sz="1750" dirty="0"/>
          </a:p>
        </p:txBody>
      </p:sp>
      <p:sp>
        <p:nvSpPr>
          <p:cNvPr id="12" name="Text 8"/>
          <p:cNvSpPr/>
          <p:nvPr/>
        </p:nvSpPr>
        <p:spPr>
          <a:xfrm>
            <a:off x="2624376" y="6105763"/>
            <a:ext cx="9381649"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54248"/>
            <a:ext cx="514350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Construction Sites </a:t>
            </a:r>
            <a:endParaRPr lang="en-US" sz="4374" dirty="0"/>
          </a:p>
        </p:txBody>
      </p:sp>
      <p:sp>
        <p:nvSpPr>
          <p:cNvPr id="6" name="Shape 2"/>
          <p:cNvSpPr/>
          <p:nvPr/>
        </p:nvSpPr>
        <p:spPr>
          <a:xfrm>
            <a:off x="833199" y="3581876"/>
            <a:ext cx="7477601" cy="2093476"/>
          </a:xfrm>
          <a:prstGeom prst="roundRect">
            <a:avLst>
              <a:gd name="adj" fmla="val 4776"/>
            </a:avLst>
          </a:prstGeom>
          <a:solidFill>
            <a:srgbClr val="542C49"/>
          </a:solidFill>
          <a:ln w="13811">
            <a:solidFill>
              <a:srgbClr val="643557"/>
            </a:solidFill>
            <a:prstDash val="solid"/>
          </a:ln>
        </p:spPr>
        <p:txBody>
          <a:bodyPr/>
          <a:lstStyle/>
          <a:p>
            <a:endParaRPr lang="en-US"/>
          </a:p>
        </p:txBody>
      </p:sp>
      <p:sp>
        <p:nvSpPr>
          <p:cNvPr id="7" name="Text 3"/>
          <p:cNvSpPr/>
          <p:nvPr/>
        </p:nvSpPr>
        <p:spPr>
          <a:xfrm>
            <a:off x="1069181" y="3817858"/>
            <a:ext cx="7005638"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Noisy Boy transforms the construction environment into a more tolerable and safer workspace.</a:t>
            </a:r>
            <a:endParaRPr lang="en-US" sz="1750" dirty="0"/>
          </a:p>
        </p:txBody>
      </p:sp>
      <p:sp>
        <p:nvSpPr>
          <p:cNvPr id="8" name="Text 4"/>
          <p:cNvSpPr/>
          <p:nvPr/>
        </p:nvSpPr>
        <p:spPr>
          <a:xfrm>
            <a:off x="1069181" y="4728567"/>
            <a:ext cx="7005638"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It allows workers to focus on tasks without the distraction of loud machinery, improving overall productivity and safety on the site.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654141"/>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Flights </a:t>
            </a:r>
            <a:endParaRPr lang="en-US" sz="4374" dirty="0"/>
          </a:p>
        </p:txBody>
      </p:sp>
      <p:sp>
        <p:nvSpPr>
          <p:cNvPr id="6" name="Shape 2"/>
          <p:cNvSpPr/>
          <p:nvPr/>
        </p:nvSpPr>
        <p:spPr>
          <a:xfrm>
            <a:off x="6319599" y="3681770"/>
            <a:ext cx="7477601" cy="1893570"/>
          </a:xfrm>
          <a:prstGeom prst="roundRect">
            <a:avLst>
              <a:gd name="adj" fmla="val 5280"/>
            </a:avLst>
          </a:prstGeom>
          <a:solidFill>
            <a:srgbClr val="542C49"/>
          </a:solidFill>
          <a:ln w="13811">
            <a:solidFill>
              <a:srgbClr val="643557"/>
            </a:solidFill>
            <a:prstDash val="solid"/>
          </a:ln>
        </p:spPr>
        <p:txBody>
          <a:bodyPr/>
          <a:lstStyle/>
          <a:p>
            <a:endParaRPr lang="en-US"/>
          </a:p>
        </p:txBody>
      </p:sp>
      <p:sp>
        <p:nvSpPr>
          <p:cNvPr id="7" name="Text 3"/>
          <p:cNvSpPr/>
          <p:nvPr/>
        </p:nvSpPr>
        <p:spPr>
          <a:xfrm>
            <a:off x="6555581" y="3917752"/>
            <a:ext cx="7005638"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Noisy Boy provides an oasis of calm in the skies. Whether you're working, relaxing, or trying to catch some sleep, the noise cancellation technology ensures a quieter and more comfortable flying experience, reducing travel-related stress.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654141"/>
            <a:ext cx="532638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Road Noise in Cars </a:t>
            </a:r>
            <a:endParaRPr lang="en-US" sz="4374" dirty="0"/>
          </a:p>
        </p:txBody>
      </p:sp>
      <p:sp>
        <p:nvSpPr>
          <p:cNvPr id="6" name="Shape 2"/>
          <p:cNvSpPr/>
          <p:nvPr/>
        </p:nvSpPr>
        <p:spPr>
          <a:xfrm>
            <a:off x="833199" y="3681770"/>
            <a:ext cx="7477601" cy="1893570"/>
          </a:xfrm>
          <a:prstGeom prst="roundRect">
            <a:avLst>
              <a:gd name="adj" fmla="val 5280"/>
            </a:avLst>
          </a:prstGeom>
          <a:solidFill>
            <a:srgbClr val="542C49"/>
          </a:solidFill>
          <a:ln w="13811">
            <a:solidFill>
              <a:srgbClr val="643557"/>
            </a:solidFill>
            <a:prstDash val="solid"/>
          </a:ln>
        </p:spPr>
        <p:txBody>
          <a:bodyPr/>
          <a:lstStyle/>
          <a:p>
            <a:endParaRPr lang="en-US"/>
          </a:p>
        </p:txBody>
      </p:sp>
      <p:sp>
        <p:nvSpPr>
          <p:cNvPr id="7" name="Text 3"/>
          <p:cNvSpPr/>
          <p:nvPr/>
        </p:nvSpPr>
        <p:spPr>
          <a:xfrm>
            <a:off x="1069181" y="3917752"/>
            <a:ext cx="7005638"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Noisy Boy transforms your car into a serene, noise-free zone. Enjoy peaceful drives, clearer communication with passengers, and an overall improved driving experience. It adds an extra layer of comfort for both short commutes and long road trips.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983</Words>
  <Application>Microsoft Macintosh PowerPoint</Application>
  <PresentationFormat>Custom</PresentationFormat>
  <Paragraphs>93</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Book</vt:lpstr>
      <vt:lpstr>Calibri</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 FARHANA SIDDIQUE</cp:lastModifiedBy>
  <cp:revision>4</cp:revision>
  <dcterms:created xsi:type="dcterms:W3CDTF">2023-11-12T18:06:48Z</dcterms:created>
  <dcterms:modified xsi:type="dcterms:W3CDTF">2023-11-12T18:40:41Z</dcterms:modified>
</cp:coreProperties>
</file>